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25"/>
  </p:notesMasterIdLst>
  <p:handoutMasterIdLst>
    <p:handoutMasterId r:id="rId26"/>
  </p:handoutMasterIdLst>
  <p:sldIdLst>
    <p:sldId id="282" r:id="rId2"/>
    <p:sldId id="284" r:id="rId3"/>
    <p:sldId id="285" r:id="rId4"/>
    <p:sldId id="287" r:id="rId5"/>
    <p:sldId id="286" r:id="rId6"/>
    <p:sldId id="289" r:id="rId7"/>
    <p:sldId id="290" r:id="rId8"/>
    <p:sldId id="291" r:id="rId9"/>
    <p:sldId id="292" r:id="rId10"/>
    <p:sldId id="294" r:id="rId11"/>
    <p:sldId id="293" r:id="rId12"/>
    <p:sldId id="295" r:id="rId13"/>
    <p:sldId id="307" r:id="rId14"/>
    <p:sldId id="296" r:id="rId15"/>
    <p:sldId id="298" r:id="rId16"/>
    <p:sldId id="299" r:id="rId17"/>
    <p:sldId id="300" r:id="rId18"/>
    <p:sldId id="306" r:id="rId19"/>
    <p:sldId id="301" r:id="rId20"/>
    <p:sldId id="309" r:id="rId21"/>
    <p:sldId id="302" r:id="rId22"/>
    <p:sldId id="311" r:id="rId23"/>
    <p:sldId id="310" r:id="rId24"/>
  </p:sldIdLst>
  <p:sldSz cx="9144000" cy="6858000" type="screen4x3"/>
  <p:notesSz cx="6797675" cy="987425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FF0000"/>
    <a:srgbClr val="A50021"/>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2672" autoAdjust="0"/>
    <p:restoredTop sz="72564" autoAdjust="0"/>
  </p:normalViewPr>
  <p:slideViewPr>
    <p:cSldViewPr>
      <p:cViewPr>
        <p:scale>
          <a:sx n="75" d="100"/>
          <a:sy n="75" d="100"/>
        </p:scale>
        <p:origin x="-1476"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l-GR"/>
          </a:p>
        </p:txBody>
      </p:sp>
      <p:sp>
        <p:nvSpPr>
          <p:cNvPr id="131075"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24C7E043-BEDB-4816-ADAC-E290BE1ED506}" type="datetimeFigureOut">
              <a:rPr lang="el-GR"/>
              <a:pPr>
                <a:defRPr/>
              </a:pPr>
              <a:t>30/11/2011</a:t>
            </a:fld>
            <a:endParaRPr lang="el-GR"/>
          </a:p>
        </p:txBody>
      </p:sp>
      <p:sp>
        <p:nvSpPr>
          <p:cNvPr id="13107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l-GR"/>
          </a:p>
        </p:txBody>
      </p:sp>
      <p:sp>
        <p:nvSpPr>
          <p:cNvPr id="131077"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438140C8-2A26-4F30-87BC-9E2452978504}"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819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26628" name="Rectangle 4"/>
          <p:cNvSpPr>
            <a:spLocks noRo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8198"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8199"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960EE7B-B4D6-42BD-9310-DF89305F78AD}"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61E5724-35DF-4A37-AC1E-3DEA1AD3B128}" type="slidenum">
              <a:rPr lang="el-GR" smtClean="0"/>
              <a:pPr/>
              <a:t>1</a:t>
            </a:fld>
            <a:endParaRPr lang="el-GR"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spcBef>
                <a:spcPct val="0"/>
              </a:spcBef>
            </a:pPr>
            <a:endParaRPr lang="el-GR"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11188" cy="6858000"/>
          </a:xfrm>
          <a:prstGeom prst="rect">
            <a:avLst/>
          </a:prstGeom>
          <a:solidFill>
            <a:srgbClr val="99CC00"/>
          </a:solidFill>
          <a:ln w="9525">
            <a:noFill/>
            <a:miter lim="800000"/>
            <a:headEnd/>
            <a:tailEnd/>
          </a:ln>
          <a:effectLst/>
        </p:spPr>
        <p:txBody>
          <a:bodyPr wrap="none" anchor="ctr"/>
          <a:lstStyle/>
          <a:p>
            <a:pPr>
              <a:defRPr/>
            </a:pPr>
            <a:endParaRPr lang="el-GR">
              <a:latin typeface="Tahoma" pitchFamily="34" charset="0"/>
            </a:endParaRPr>
          </a:p>
        </p:txBody>
      </p:sp>
      <p:pic>
        <p:nvPicPr>
          <p:cNvPr id="5" name="Picture 8" descr="b"/>
          <p:cNvPicPr>
            <a:picLocks noChangeAspect="1" noChangeArrowheads="1"/>
          </p:cNvPicPr>
          <p:nvPr userDrawn="1"/>
        </p:nvPicPr>
        <p:blipFill>
          <a:blip r:embed="rId2"/>
          <a:srcRect/>
          <a:stretch>
            <a:fillRect/>
          </a:stretch>
        </p:blipFill>
        <p:spPr bwMode="auto">
          <a:xfrm>
            <a:off x="0" y="6251575"/>
            <a:ext cx="2282825" cy="395288"/>
          </a:xfrm>
          <a:prstGeom prst="rect">
            <a:avLst/>
          </a:prstGeom>
          <a:noFill/>
          <a:ln w="9525">
            <a:noFill/>
            <a:miter lim="800000"/>
            <a:headEnd/>
            <a:tailEnd/>
          </a:ln>
        </p:spPr>
      </p:pic>
      <p:pic>
        <p:nvPicPr>
          <p:cNvPr id="6" name="Picture 14" descr="new-logo"/>
          <p:cNvPicPr>
            <a:picLocks noChangeAspect="1" noChangeArrowheads="1"/>
          </p:cNvPicPr>
          <p:nvPr userDrawn="1"/>
        </p:nvPicPr>
        <p:blipFill>
          <a:blip r:embed="rId3"/>
          <a:srcRect/>
          <a:stretch>
            <a:fillRect/>
          </a:stretch>
        </p:blipFill>
        <p:spPr bwMode="auto">
          <a:xfrm>
            <a:off x="36513" y="61913"/>
            <a:ext cx="1187450" cy="811212"/>
          </a:xfrm>
          <a:prstGeom prst="rect">
            <a:avLst/>
          </a:prstGeom>
          <a:noFill/>
          <a:ln w="9525">
            <a:noFill/>
            <a:miter lim="800000"/>
            <a:headEnd/>
            <a:tailEnd/>
          </a:ln>
        </p:spPr>
      </p:pic>
      <p:pic>
        <p:nvPicPr>
          <p:cNvPr id="7" name="Picture 16" descr="neoLogoTransparent"/>
          <p:cNvPicPr>
            <a:picLocks noChangeAspect="1" noChangeArrowheads="1"/>
          </p:cNvPicPr>
          <p:nvPr userDrawn="1"/>
        </p:nvPicPr>
        <p:blipFill>
          <a:blip r:embed="rId4"/>
          <a:srcRect/>
          <a:stretch>
            <a:fillRect/>
          </a:stretch>
        </p:blipFill>
        <p:spPr bwMode="auto">
          <a:xfrm>
            <a:off x="3563938" y="6215063"/>
            <a:ext cx="1450975" cy="527050"/>
          </a:xfrm>
          <a:prstGeom prst="rect">
            <a:avLst/>
          </a:prstGeom>
          <a:noFill/>
          <a:ln w="9525">
            <a:noFill/>
            <a:miter lim="800000"/>
            <a:headEnd/>
            <a:tailEnd/>
          </a:ln>
        </p:spPr>
      </p:pic>
      <p:pic>
        <p:nvPicPr>
          <p:cNvPr id="8" name="Picture 17" descr="ITYTransparent"/>
          <p:cNvPicPr>
            <a:picLocks noChangeAspect="1" noChangeArrowheads="1"/>
          </p:cNvPicPr>
          <p:nvPr userDrawn="1"/>
        </p:nvPicPr>
        <p:blipFill>
          <a:blip r:embed="rId5"/>
          <a:srcRect/>
          <a:stretch>
            <a:fillRect/>
          </a:stretch>
        </p:blipFill>
        <p:spPr bwMode="auto">
          <a:xfrm>
            <a:off x="5148263" y="6265863"/>
            <a:ext cx="609600" cy="476250"/>
          </a:xfrm>
          <a:prstGeom prst="rect">
            <a:avLst/>
          </a:prstGeom>
          <a:noFill/>
          <a:ln w="9525">
            <a:noFill/>
            <a:miter lim="800000"/>
            <a:headEnd/>
            <a:tailEnd/>
          </a:ln>
        </p:spPr>
      </p:pic>
      <p:pic>
        <p:nvPicPr>
          <p:cNvPr id="9" name="Picture 18" descr="EE-Transparent"/>
          <p:cNvPicPr>
            <a:picLocks noChangeAspect="1" noChangeArrowheads="1"/>
          </p:cNvPicPr>
          <p:nvPr userDrawn="1"/>
        </p:nvPicPr>
        <p:blipFill>
          <a:blip r:embed="rId6"/>
          <a:srcRect/>
          <a:stretch>
            <a:fillRect/>
          </a:stretch>
        </p:blipFill>
        <p:spPr bwMode="auto">
          <a:xfrm>
            <a:off x="7159625" y="6165850"/>
            <a:ext cx="1876425" cy="581025"/>
          </a:xfrm>
          <a:prstGeom prst="rect">
            <a:avLst/>
          </a:prstGeom>
          <a:noFill/>
          <a:ln w="9525">
            <a:noFill/>
            <a:miter lim="800000"/>
            <a:headEnd/>
            <a:tailEnd/>
          </a:ln>
        </p:spPr>
      </p:pic>
      <p:pic>
        <p:nvPicPr>
          <p:cNvPr id="10" name="Picture 19" descr="logo"/>
          <p:cNvPicPr>
            <a:picLocks noChangeAspect="1" noChangeArrowheads="1"/>
          </p:cNvPicPr>
          <p:nvPr userDrawn="1"/>
        </p:nvPicPr>
        <p:blipFill>
          <a:blip r:embed="rId7"/>
          <a:srcRect r="37567"/>
          <a:stretch>
            <a:fillRect/>
          </a:stretch>
        </p:blipFill>
        <p:spPr bwMode="auto">
          <a:xfrm>
            <a:off x="2843213" y="6237288"/>
            <a:ext cx="2233612" cy="454025"/>
          </a:xfrm>
          <a:prstGeom prst="rect">
            <a:avLst/>
          </a:prstGeom>
          <a:noFill/>
          <a:ln w="9525">
            <a:noFill/>
            <a:miter lim="800000"/>
            <a:headEnd/>
            <a:tailEnd/>
          </a:ln>
        </p:spPr>
      </p:pic>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11" name="Rectangle 4"/>
          <p:cNvSpPr>
            <a:spLocks noGrp="1" noChangeArrowheads="1"/>
          </p:cNvSpPr>
          <p:nvPr>
            <p:ph type="dt" sz="half" idx="10"/>
          </p:nvPr>
        </p:nvSpPr>
        <p:spPr/>
        <p:txBody>
          <a:bodyPr/>
          <a:lstStyle>
            <a:lvl1pPr>
              <a:defRPr/>
            </a:lvl1pPr>
          </a:lstStyle>
          <a:p>
            <a:pPr>
              <a:defRPr/>
            </a:pPr>
            <a:endParaRPr lang="el-G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2"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C0C0C0"/>
                  </a:outerShdw>
                </a:effectLst>
              </a:defRPr>
            </a:lvl1pPr>
          </a:lstStyle>
          <a:p>
            <a:pPr>
              <a:defRPr/>
            </a:pPr>
            <a:endParaRPr lang="el-GR"/>
          </a:p>
        </p:txBody>
      </p:sp>
    </p:spTree>
  </p:cSld>
  <p:clrMap bg1="dk2" tx1="lt1" bg2="dk1" tx2="lt2" accent1="accent1" accent2="accent2" accent3="accent3" accent4="accent4" accent5="accent5" accent6="accent6" hlink="hlink" folHlink="folHlink"/>
  <p:sldLayoutIdLst>
    <p:sldLayoutId id="2147483914" r:id="rId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3200">
          <a:solidFill>
            <a:srgbClr val="FF9900"/>
          </a:solidFill>
          <a:latin typeface="Arial" charset="0"/>
          <a:ea typeface="+mj-ea"/>
          <a:cs typeface="+mj-cs"/>
        </a:defRPr>
      </a:lvl1pPr>
      <a:lvl2pPr algn="ctr" rtl="0" eaLnBrk="0" fontAlgn="base" hangingPunct="0">
        <a:spcBef>
          <a:spcPct val="0"/>
        </a:spcBef>
        <a:spcAft>
          <a:spcPct val="0"/>
        </a:spcAft>
        <a:defRPr sz="3200">
          <a:solidFill>
            <a:srgbClr val="FF9900"/>
          </a:solidFill>
          <a:latin typeface="Arial" charset="0"/>
        </a:defRPr>
      </a:lvl2pPr>
      <a:lvl3pPr algn="ctr" rtl="0" eaLnBrk="0" fontAlgn="base" hangingPunct="0">
        <a:spcBef>
          <a:spcPct val="0"/>
        </a:spcBef>
        <a:spcAft>
          <a:spcPct val="0"/>
        </a:spcAft>
        <a:defRPr sz="3200">
          <a:solidFill>
            <a:srgbClr val="FF9900"/>
          </a:solidFill>
          <a:latin typeface="Arial" charset="0"/>
        </a:defRPr>
      </a:lvl3pPr>
      <a:lvl4pPr algn="ctr" rtl="0" eaLnBrk="0" fontAlgn="base" hangingPunct="0">
        <a:spcBef>
          <a:spcPct val="0"/>
        </a:spcBef>
        <a:spcAft>
          <a:spcPct val="0"/>
        </a:spcAft>
        <a:defRPr sz="3200">
          <a:solidFill>
            <a:srgbClr val="FF9900"/>
          </a:solidFill>
          <a:latin typeface="Arial" charset="0"/>
        </a:defRPr>
      </a:lvl4pPr>
      <a:lvl5pPr algn="ctr" rtl="0" eaLnBrk="0" fontAlgn="base" hangingPunct="0">
        <a:spcBef>
          <a:spcPct val="0"/>
        </a:spcBef>
        <a:spcAft>
          <a:spcPct val="0"/>
        </a:spcAft>
        <a:defRPr sz="3200">
          <a:solidFill>
            <a:srgbClr val="FF9900"/>
          </a:solidFill>
          <a:latin typeface="Arial" charset="0"/>
        </a:defRPr>
      </a:lvl5pPr>
      <a:lvl6pPr marL="457200" algn="ctr" rtl="0" fontAlgn="base">
        <a:spcBef>
          <a:spcPct val="0"/>
        </a:spcBef>
        <a:spcAft>
          <a:spcPct val="0"/>
        </a:spcAft>
        <a:defRPr sz="3200">
          <a:solidFill>
            <a:srgbClr val="FF9900"/>
          </a:solidFill>
          <a:latin typeface="Tahoma" pitchFamily="34" charset="0"/>
        </a:defRPr>
      </a:lvl6pPr>
      <a:lvl7pPr marL="914400" algn="ctr" rtl="0" fontAlgn="base">
        <a:spcBef>
          <a:spcPct val="0"/>
        </a:spcBef>
        <a:spcAft>
          <a:spcPct val="0"/>
        </a:spcAft>
        <a:defRPr sz="3200">
          <a:solidFill>
            <a:srgbClr val="FF9900"/>
          </a:solidFill>
          <a:latin typeface="Tahoma" pitchFamily="34" charset="0"/>
        </a:defRPr>
      </a:lvl7pPr>
      <a:lvl8pPr marL="1371600" algn="ctr" rtl="0" fontAlgn="base">
        <a:spcBef>
          <a:spcPct val="0"/>
        </a:spcBef>
        <a:spcAft>
          <a:spcPct val="0"/>
        </a:spcAft>
        <a:defRPr sz="3200">
          <a:solidFill>
            <a:srgbClr val="FF9900"/>
          </a:solidFill>
          <a:latin typeface="Tahoma" pitchFamily="34" charset="0"/>
        </a:defRPr>
      </a:lvl8pPr>
      <a:lvl9pPr marL="1828800" algn="ctr" rtl="0" fontAlgn="base">
        <a:spcBef>
          <a:spcPct val="0"/>
        </a:spcBef>
        <a:spcAft>
          <a:spcPct val="0"/>
        </a:spcAft>
        <a:defRPr sz="3200">
          <a:solidFill>
            <a:srgbClr val="FF9900"/>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2000">
          <a:solidFill>
            <a:srgbClr val="3333CC"/>
          </a:solidFill>
          <a:latin typeface="Arial" charset="0"/>
          <a:ea typeface="+mn-ea"/>
          <a:cs typeface="+mn-cs"/>
        </a:defRPr>
      </a:lvl1pPr>
      <a:lvl2pPr marL="742950" indent="-285750" algn="l" rtl="0" eaLnBrk="0" fontAlgn="base" hangingPunct="0">
        <a:spcBef>
          <a:spcPct val="20000"/>
        </a:spcBef>
        <a:spcAft>
          <a:spcPct val="0"/>
        </a:spcAft>
        <a:buFont typeface="Tahoma" pitchFamily="34" charset="0"/>
        <a:buChar char="–"/>
        <a:defRPr sz="2000">
          <a:solidFill>
            <a:srgbClr val="3333CC"/>
          </a:solidFill>
          <a:latin typeface="Arial" charset="0"/>
        </a:defRPr>
      </a:lvl2pPr>
      <a:lvl3pPr marL="1143000" indent="-228600" algn="l" rtl="0" eaLnBrk="0" fontAlgn="base" hangingPunct="0">
        <a:spcBef>
          <a:spcPct val="20000"/>
        </a:spcBef>
        <a:spcAft>
          <a:spcPct val="0"/>
        </a:spcAft>
        <a:buClr>
          <a:schemeClr val="hlink"/>
        </a:buClr>
        <a:buSzPct val="120000"/>
        <a:buChar char="•"/>
        <a:defRPr sz="2000">
          <a:solidFill>
            <a:srgbClr val="3333CC"/>
          </a:solidFill>
          <a:latin typeface="Arial" charset="0"/>
        </a:defRPr>
      </a:lvl3pPr>
      <a:lvl4pPr marL="1600200" indent="-228600" algn="l" rtl="0" eaLnBrk="0" fontAlgn="base" hangingPunct="0">
        <a:spcBef>
          <a:spcPct val="20000"/>
        </a:spcBef>
        <a:spcAft>
          <a:spcPct val="0"/>
        </a:spcAft>
        <a:buFont typeface="Tahoma" pitchFamily="34" charset="0"/>
        <a:buChar char="–"/>
        <a:defRPr sz="2000">
          <a:solidFill>
            <a:srgbClr val="3333CC"/>
          </a:solidFill>
          <a:latin typeface="Arial" charset="0"/>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rgbClr val="3333CC"/>
          </a:solidFill>
          <a:latin typeface="Arial"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rgbClr val="3333CC"/>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glogster.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adob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reneta.edu.glogster.com/help/" TargetMode="External"/><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edu.glogster.com/glogpedia/sortedBy/rating/" TargetMode="External"/><Relationship Id="rId4" Type="http://schemas.openxmlformats.org/officeDocument/2006/relationships/image" Target="../media/image20.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edu.glogster.com/product-informatio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marymac.pbworks.com/f/glogster+create+student+accounts.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voki.com/"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adob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vhss-d.oddcast.com/vhss_editors/voki_player.swf?doc=http%3A%2F%2Fvhss-d.oddcast.com%2Fphp%2Fvhss_editors%2Fgetvoki%2Fchsm=7e1596894ab5c4b07ccdc345b6f36816%26sc=4880575"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voki.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 Τίτλος"/>
          <p:cNvSpPr>
            <a:spLocks noGrp="1"/>
          </p:cNvSpPr>
          <p:nvPr>
            <p:ph type="ctrTitle"/>
          </p:nvPr>
        </p:nvSpPr>
        <p:spPr>
          <a:xfrm>
            <a:off x="827088" y="1557338"/>
            <a:ext cx="7772400" cy="3338512"/>
          </a:xfrm>
        </p:spPr>
        <p:txBody>
          <a:bodyPr/>
          <a:lstStyle/>
          <a:p>
            <a:pPr>
              <a:defRPr/>
            </a:pPr>
            <a:r>
              <a:rPr lang="en-US" sz="3600" b="1" dirty="0" smtClean="0">
                <a:solidFill>
                  <a:schemeClr val="bg2">
                    <a:lumMod val="60000"/>
                    <a:lumOff val="40000"/>
                  </a:schemeClr>
                </a:solidFill>
                <a:latin typeface="Calibri" pitchFamily="34" charset="0"/>
                <a:cs typeface="Calibri" pitchFamily="34" charset="0"/>
              </a:rPr>
              <a:t>Web 2.0 tools – An introduction to </a:t>
            </a:r>
            <a:r>
              <a:rPr lang="en-US" sz="3600" b="1" dirty="0" err="1" smtClean="0">
                <a:solidFill>
                  <a:schemeClr val="bg2">
                    <a:lumMod val="60000"/>
                    <a:lumOff val="40000"/>
                  </a:schemeClr>
                </a:solidFill>
                <a:latin typeface="Calibri" pitchFamily="34" charset="0"/>
                <a:cs typeface="Calibri" pitchFamily="34" charset="0"/>
              </a:rPr>
              <a:t>Voki</a:t>
            </a:r>
            <a:r>
              <a:rPr lang="en-US" sz="3600" b="1" dirty="0" smtClean="0">
                <a:solidFill>
                  <a:schemeClr val="bg2">
                    <a:lumMod val="60000"/>
                    <a:lumOff val="40000"/>
                  </a:schemeClr>
                </a:solidFill>
                <a:latin typeface="Calibri" pitchFamily="34" charset="0"/>
                <a:cs typeface="Calibri" pitchFamily="34" charset="0"/>
              </a:rPr>
              <a:t> and </a:t>
            </a:r>
            <a:r>
              <a:rPr lang="en-US" sz="3600" b="1" dirty="0" err="1" smtClean="0">
                <a:solidFill>
                  <a:schemeClr val="bg2">
                    <a:lumMod val="60000"/>
                    <a:lumOff val="40000"/>
                  </a:schemeClr>
                </a:solidFill>
                <a:latin typeface="Calibri" pitchFamily="34" charset="0"/>
                <a:cs typeface="Calibri" pitchFamily="34" charset="0"/>
              </a:rPr>
              <a:t>Glogster</a:t>
            </a:r>
            <a:r>
              <a:rPr lang="en-US" sz="2800" dirty="0" smtClean="0">
                <a:solidFill>
                  <a:schemeClr val="bg2">
                    <a:lumMod val="60000"/>
                    <a:lumOff val="40000"/>
                  </a:schemeClr>
                </a:solidFill>
                <a:latin typeface="Calibri" pitchFamily="34" charset="0"/>
                <a:cs typeface="Calibri" pitchFamily="34" charset="0"/>
              </a:rPr>
              <a:t/>
            </a:r>
            <a:br>
              <a:rPr lang="en-US" sz="2800" dirty="0" smtClean="0">
                <a:solidFill>
                  <a:schemeClr val="bg2">
                    <a:lumMod val="60000"/>
                    <a:lumOff val="40000"/>
                  </a:schemeClr>
                </a:solidFill>
                <a:latin typeface="Calibri" pitchFamily="34" charset="0"/>
                <a:cs typeface="Calibri" pitchFamily="34" charset="0"/>
              </a:rPr>
            </a:br>
            <a:r>
              <a:rPr lang="en-US" sz="2800" dirty="0" smtClean="0">
                <a:solidFill>
                  <a:schemeClr val="bg2">
                    <a:lumMod val="60000"/>
                    <a:lumOff val="40000"/>
                  </a:schemeClr>
                </a:solidFill>
                <a:latin typeface="Calibri" pitchFamily="34" charset="0"/>
                <a:cs typeface="Calibri" pitchFamily="34" charset="0"/>
              </a:rPr>
              <a:t/>
            </a:r>
            <a:br>
              <a:rPr lang="en-US" sz="2800" dirty="0" smtClean="0">
                <a:solidFill>
                  <a:schemeClr val="bg2">
                    <a:lumMod val="60000"/>
                    <a:lumOff val="40000"/>
                  </a:schemeClr>
                </a:solidFill>
                <a:latin typeface="Calibri" pitchFamily="34" charset="0"/>
                <a:cs typeface="Calibri" pitchFamily="34" charset="0"/>
              </a:rPr>
            </a:br>
            <a:r>
              <a:rPr lang="en-US" sz="2800" dirty="0" smtClean="0">
                <a:solidFill>
                  <a:schemeClr val="bg2">
                    <a:lumMod val="60000"/>
                    <a:lumOff val="40000"/>
                  </a:schemeClr>
                </a:solidFill>
                <a:latin typeface="Calibri" pitchFamily="34" charset="0"/>
                <a:cs typeface="Calibri" pitchFamily="34" charset="0"/>
              </a:rPr>
              <a:t/>
            </a:r>
            <a:br>
              <a:rPr lang="en-US" sz="2800" dirty="0" smtClean="0">
                <a:solidFill>
                  <a:schemeClr val="bg2">
                    <a:lumMod val="60000"/>
                    <a:lumOff val="40000"/>
                  </a:schemeClr>
                </a:solidFill>
                <a:latin typeface="Calibri" pitchFamily="34" charset="0"/>
                <a:cs typeface="Calibri" pitchFamily="34" charset="0"/>
              </a:rPr>
            </a:br>
            <a:r>
              <a:rPr lang="en-US" sz="3600" dirty="0" smtClean="0">
                <a:solidFill>
                  <a:schemeClr val="bg2">
                    <a:lumMod val="60000"/>
                    <a:lumOff val="40000"/>
                  </a:schemeClr>
                </a:solidFill>
                <a:latin typeface="Calibri" pitchFamily="34" charset="0"/>
                <a:cs typeface="Calibri" pitchFamily="34" charset="0"/>
              </a:rPr>
              <a:t/>
            </a:r>
            <a:br>
              <a:rPr lang="en-US" sz="3600" dirty="0" smtClean="0">
                <a:solidFill>
                  <a:schemeClr val="bg2">
                    <a:lumMod val="60000"/>
                    <a:lumOff val="40000"/>
                  </a:schemeClr>
                </a:solidFill>
                <a:latin typeface="Calibri" pitchFamily="34" charset="0"/>
                <a:cs typeface="Calibri" pitchFamily="34" charset="0"/>
              </a:rPr>
            </a:br>
            <a:r>
              <a:rPr lang="en-US" sz="2400" dirty="0" smtClean="0">
                <a:solidFill>
                  <a:schemeClr val="bg2">
                    <a:lumMod val="60000"/>
                    <a:lumOff val="40000"/>
                  </a:schemeClr>
                </a:solidFill>
                <a:latin typeface="Calibri" pitchFamily="34" charset="0"/>
                <a:cs typeface="Calibri" pitchFamily="34" charset="0"/>
              </a:rPr>
              <a:t>Workshop activities at CS </a:t>
            </a:r>
            <a:r>
              <a:rPr lang="en-US" sz="2400" dirty="0" err="1" smtClean="0">
                <a:solidFill>
                  <a:schemeClr val="bg2">
                    <a:lumMod val="60000"/>
                    <a:lumOff val="40000"/>
                  </a:schemeClr>
                </a:solidFill>
                <a:latin typeface="Calibri" pitchFamily="34" charset="0"/>
                <a:cs typeface="Calibri" pitchFamily="34" charset="0"/>
              </a:rPr>
              <a:t>Kleitoria</a:t>
            </a:r>
            <a:r>
              <a:rPr lang="en-US" sz="2400" dirty="0" smtClean="0">
                <a:solidFill>
                  <a:schemeClr val="bg2">
                    <a:lumMod val="60000"/>
                    <a:lumOff val="40000"/>
                  </a:schemeClr>
                </a:solidFill>
                <a:latin typeface="Calibri" pitchFamily="34" charset="0"/>
                <a:cs typeface="Calibri" pitchFamily="34" charset="0"/>
              </a:rPr>
              <a:t> 2011</a:t>
            </a:r>
            <a:r>
              <a:rPr lang="en-US" sz="1800" dirty="0" smtClean="0">
                <a:solidFill>
                  <a:schemeClr val="bg2">
                    <a:lumMod val="60000"/>
                    <a:lumOff val="40000"/>
                  </a:schemeClr>
                </a:solidFill>
                <a:latin typeface="Calibri" pitchFamily="34" charset="0"/>
                <a:cs typeface="Calibri" pitchFamily="34" charset="0"/>
              </a:rPr>
              <a:t/>
            </a:r>
            <a:br>
              <a:rPr lang="en-US" sz="1800" dirty="0" smtClean="0">
                <a:solidFill>
                  <a:schemeClr val="bg2">
                    <a:lumMod val="60000"/>
                    <a:lumOff val="40000"/>
                  </a:schemeClr>
                </a:solidFill>
                <a:latin typeface="Calibri" pitchFamily="34" charset="0"/>
                <a:cs typeface="Calibri" pitchFamily="34" charset="0"/>
              </a:rPr>
            </a:br>
            <a:r>
              <a:rPr lang="en-US" sz="1800" i="1" dirty="0" err="1" smtClean="0">
                <a:solidFill>
                  <a:schemeClr val="bg2">
                    <a:lumMod val="60000"/>
                    <a:lumOff val="40000"/>
                  </a:schemeClr>
                </a:solidFill>
                <a:latin typeface="Calibri" pitchFamily="34" charset="0"/>
                <a:cs typeface="Calibri" pitchFamily="34" charset="0"/>
              </a:rPr>
              <a:t>Sakis</a:t>
            </a:r>
            <a:r>
              <a:rPr lang="en-US" sz="1800" i="1" dirty="0" smtClean="0">
                <a:solidFill>
                  <a:schemeClr val="bg2">
                    <a:lumMod val="60000"/>
                    <a:lumOff val="40000"/>
                  </a:schemeClr>
                </a:solidFill>
                <a:latin typeface="Calibri" pitchFamily="34" charset="0"/>
                <a:cs typeface="Calibri" pitchFamily="34" charset="0"/>
              </a:rPr>
              <a:t> </a:t>
            </a:r>
            <a:r>
              <a:rPr lang="en-US" sz="1800" i="1" dirty="0" err="1" smtClean="0">
                <a:solidFill>
                  <a:schemeClr val="bg2">
                    <a:lumMod val="60000"/>
                    <a:lumOff val="40000"/>
                  </a:schemeClr>
                </a:solidFill>
                <a:latin typeface="Calibri" pitchFamily="34" charset="0"/>
                <a:cs typeface="Calibri" pitchFamily="34" charset="0"/>
              </a:rPr>
              <a:t>Pantazis</a:t>
            </a:r>
            <a:r>
              <a:rPr lang="en-US" sz="1800" i="1" dirty="0" smtClean="0">
                <a:solidFill>
                  <a:schemeClr val="bg2">
                    <a:lumMod val="60000"/>
                    <a:lumOff val="40000"/>
                  </a:schemeClr>
                </a:solidFill>
                <a:latin typeface="Calibri" pitchFamily="34" charset="0"/>
                <a:cs typeface="Calibri" pitchFamily="34" charset="0"/>
              </a:rPr>
              <a:t> – Hellenic NSS</a:t>
            </a:r>
            <a:endParaRPr lang="el-GR" sz="2800" i="1" dirty="0" smtClean="0">
              <a:solidFill>
                <a:schemeClr val="bg2">
                  <a:lumMod val="60000"/>
                  <a:lumOff val="40000"/>
                </a:schemeClr>
              </a:solidFill>
              <a:latin typeface="Calibri" pitchFamily="34" charset="0"/>
              <a:cs typeface="Calibri" pitchFamily="34" charset="0"/>
            </a:endParaRPr>
          </a:p>
        </p:txBody>
      </p:sp>
      <p:sp>
        <p:nvSpPr>
          <p:cNvPr id="307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Blog</a:t>
            </a:r>
            <a:endParaRPr lang="el-GR" b="1" smtClean="0">
              <a:latin typeface="Calibri" pitchFamily="34" charset="0"/>
              <a:ea typeface="Calibri" pitchFamily="34" charset="0"/>
              <a:cs typeface="Calibri" pitchFamily="34" charset="0"/>
            </a:endParaRPr>
          </a:p>
        </p:txBody>
      </p:sp>
      <p:sp>
        <p:nvSpPr>
          <p:cNvPr id="12291" name="Rectangle 3"/>
          <p:cNvSpPr txBox="1">
            <a:spLocks noChangeArrowheads="1"/>
          </p:cNvSpPr>
          <p:nvPr/>
        </p:nvSpPr>
        <p:spPr bwMode="auto">
          <a:xfrm>
            <a:off x="468313" y="908050"/>
            <a:ext cx="8496300" cy="5184775"/>
          </a:xfrm>
          <a:prstGeom prst="rect">
            <a:avLst/>
          </a:prstGeom>
          <a:noFill/>
          <a:ln w="9525">
            <a:noFill/>
            <a:miter lim="800000"/>
            <a:headEnd/>
            <a:tailEnd/>
          </a:ln>
        </p:spPr>
        <p:txBody>
          <a:bodyPr/>
          <a:lstStyle/>
          <a:p>
            <a:pPr marL="800100" lvl="1" indent="-342900" eaLnBrk="0" hangingPunct="0">
              <a:spcBef>
                <a:spcPct val="20000"/>
              </a:spcBef>
              <a:buClr>
                <a:schemeClr val="hlink"/>
              </a:buClr>
              <a:buSzPct val="120000"/>
              <a:buFont typeface="Arial" charset="0"/>
              <a:buChar char="•"/>
            </a:pPr>
            <a:r>
              <a:rPr lang="en-US" b="1">
                <a:solidFill>
                  <a:srgbClr val="3333CC"/>
                </a:solidFill>
                <a:latin typeface="Calibri" pitchFamily="34" charset="0"/>
                <a:ea typeface="Tahoma" pitchFamily="34" charset="0"/>
                <a:cs typeface="Calibri" pitchFamily="34" charset="0"/>
              </a:rPr>
              <a:t>a blend of the term </a:t>
            </a:r>
            <a:r>
              <a:rPr lang="en-US" b="1" u="sng">
                <a:solidFill>
                  <a:srgbClr val="3333CC"/>
                </a:solidFill>
                <a:latin typeface="Calibri" pitchFamily="34" charset="0"/>
                <a:ea typeface="Tahoma" pitchFamily="34" charset="0"/>
                <a:cs typeface="Calibri" pitchFamily="34" charset="0"/>
              </a:rPr>
              <a:t>web log</a:t>
            </a:r>
            <a:r>
              <a:rPr lang="en-US" b="1">
                <a:solidFill>
                  <a:srgbClr val="3333CC"/>
                </a:solidFill>
                <a:latin typeface="Calibri" pitchFamily="34" charset="0"/>
                <a:ea typeface="Tahoma" pitchFamily="34" charset="0"/>
                <a:cs typeface="Calibri" pitchFamily="34" charset="0"/>
              </a:rPr>
              <a:t>  - type of website or part of a website supposed to be updated with new content from time to time. </a:t>
            </a:r>
          </a:p>
          <a:p>
            <a:pPr marL="800100" lvl="1" indent="-342900" eaLnBrk="0" hangingPunct="0">
              <a:spcBef>
                <a:spcPct val="20000"/>
              </a:spcBef>
              <a:buClr>
                <a:schemeClr val="hlink"/>
              </a:buClr>
              <a:buSzPct val="120000"/>
              <a:buFont typeface="Arial" charset="0"/>
              <a:buChar char="•"/>
            </a:pPr>
            <a:r>
              <a:rPr lang="en-US" b="1">
                <a:solidFill>
                  <a:srgbClr val="3333CC"/>
                </a:solidFill>
                <a:latin typeface="Calibri" pitchFamily="34" charset="0"/>
                <a:ea typeface="Tahoma" pitchFamily="34" charset="0"/>
                <a:cs typeface="Calibri" pitchFamily="34" charset="0"/>
              </a:rPr>
              <a:t>maintained by an individual with regular entries </a:t>
            </a:r>
            <a:r>
              <a:rPr lang="en-US">
                <a:solidFill>
                  <a:srgbClr val="3333CC"/>
                </a:solidFill>
                <a:latin typeface="Calibri" pitchFamily="34" charset="0"/>
                <a:ea typeface="Tahoma" pitchFamily="34" charset="0"/>
                <a:cs typeface="Calibri" pitchFamily="34" charset="0"/>
              </a:rPr>
              <a:t>of commentary, descriptions of events, or other material such as graphics or video. </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entries are commonly displayed in </a:t>
            </a:r>
            <a:r>
              <a:rPr lang="en-US" b="1">
                <a:solidFill>
                  <a:srgbClr val="3333CC"/>
                </a:solidFill>
                <a:latin typeface="Calibri" pitchFamily="34" charset="0"/>
                <a:ea typeface="Tahoma" pitchFamily="34" charset="0"/>
                <a:cs typeface="Calibri" pitchFamily="34" charset="0"/>
              </a:rPr>
              <a:t>reverse-chronological order</a:t>
            </a:r>
            <a:r>
              <a:rPr lang="en-US">
                <a:solidFill>
                  <a:srgbClr val="3333CC"/>
                </a:solidFill>
                <a:latin typeface="Calibri" pitchFamily="34" charset="0"/>
                <a:ea typeface="Tahoma" pitchFamily="34" charset="0"/>
                <a:cs typeface="Calibri" pitchFamily="34" charset="0"/>
              </a:rPr>
              <a:t>. </a:t>
            </a:r>
          </a:p>
          <a:p>
            <a:pPr marL="800100" lvl="1" indent="-342900" eaLnBrk="0" hangingPunct="0">
              <a:spcBef>
                <a:spcPct val="20000"/>
              </a:spcBef>
              <a:buClr>
                <a:schemeClr val="hlink"/>
              </a:buClr>
              <a:buSzPct val="120000"/>
              <a:buFont typeface="Arial" charset="0"/>
              <a:buChar char="•"/>
            </a:pPr>
            <a:r>
              <a:rPr lang="en-US" b="1">
                <a:solidFill>
                  <a:srgbClr val="3333CC"/>
                </a:solidFill>
                <a:latin typeface="Calibri" pitchFamily="34" charset="0"/>
                <a:ea typeface="Tahoma" pitchFamily="34" charset="0"/>
                <a:cs typeface="Calibri" pitchFamily="34" charset="0"/>
              </a:rPr>
              <a:t>can also be used as a verb</a:t>
            </a:r>
            <a:r>
              <a:rPr lang="en-US">
                <a:solidFill>
                  <a:srgbClr val="3333CC"/>
                </a:solidFill>
                <a:latin typeface="Calibri" pitchFamily="34" charset="0"/>
                <a:ea typeface="Tahoma" pitchFamily="34" charset="0"/>
                <a:cs typeface="Calibri" pitchFamily="34" charset="0"/>
              </a:rPr>
              <a:t>, meaning to maintain or add content to a blog.</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good quality blogs </a:t>
            </a:r>
            <a:r>
              <a:rPr lang="en-US" b="1">
                <a:solidFill>
                  <a:srgbClr val="3333CC"/>
                </a:solidFill>
                <a:latin typeface="Calibri" pitchFamily="34" charset="0"/>
                <a:ea typeface="Tahoma" pitchFamily="34" charset="0"/>
                <a:cs typeface="Calibri" pitchFamily="34" charset="0"/>
              </a:rPr>
              <a:t>are </a:t>
            </a:r>
            <a:r>
              <a:rPr lang="en-US" b="1" u="sng">
                <a:solidFill>
                  <a:srgbClr val="3333CC"/>
                </a:solidFill>
                <a:latin typeface="Calibri" pitchFamily="34" charset="0"/>
                <a:ea typeface="Tahoma" pitchFamily="34" charset="0"/>
                <a:cs typeface="Calibri" pitchFamily="34" charset="0"/>
              </a:rPr>
              <a:t>interactive</a:t>
            </a:r>
            <a:r>
              <a:rPr lang="en-US" b="1">
                <a:solidFill>
                  <a:srgbClr val="3333CC"/>
                </a:solidFill>
                <a:latin typeface="Calibri" pitchFamily="34" charset="0"/>
                <a:ea typeface="Tahoma" pitchFamily="34" charset="0"/>
                <a:cs typeface="Calibri" pitchFamily="34" charset="0"/>
              </a:rPr>
              <a:t>,  compared to static webpages, allowing visitors to leave comments and even message each other via widgets on the blogs</a:t>
            </a:r>
          </a:p>
          <a:p>
            <a:pPr marL="800100" lvl="1" indent="-342900" eaLnBrk="0" hangingPunct="0">
              <a:spcBef>
                <a:spcPct val="20000"/>
              </a:spcBef>
              <a:buClr>
                <a:schemeClr val="hlink"/>
              </a:buClr>
              <a:buSzPct val="120000"/>
              <a:buFont typeface="Arial" charset="0"/>
              <a:buChar char="•"/>
            </a:pPr>
            <a:r>
              <a:rPr lang="en-US" b="1">
                <a:solidFill>
                  <a:srgbClr val="3333CC"/>
                </a:solidFill>
                <a:latin typeface="Calibri" pitchFamily="34" charset="0"/>
                <a:ea typeface="Tahoma" pitchFamily="34" charset="0"/>
                <a:cs typeface="Calibri" pitchFamily="34" charset="0"/>
              </a:rPr>
              <a:t>usage</a:t>
            </a:r>
            <a:r>
              <a:rPr lang="en-US">
                <a:solidFill>
                  <a:srgbClr val="3333CC"/>
                </a:solidFill>
                <a:latin typeface="Calibri" pitchFamily="34" charset="0"/>
                <a:ea typeface="Tahoma" pitchFamily="34" charset="0"/>
                <a:cs typeface="Calibri" pitchFamily="34" charset="0"/>
              </a:rPr>
              <a:t>: provide commentary on a particular subject; personal online diaries; online brand advertising of a particular individual or company</a:t>
            </a:r>
          </a:p>
          <a:p>
            <a:pPr marL="800100" lvl="1" indent="-342900" eaLnBrk="0" hangingPunct="0">
              <a:spcBef>
                <a:spcPct val="20000"/>
              </a:spcBef>
              <a:buClr>
                <a:schemeClr val="hlink"/>
              </a:buClr>
              <a:buSzPct val="120000"/>
              <a:buFont typeface="Arial" charset="0"/>
              <a:buChar char="•"/>
            </a:pPr>
            <a:r>
              <a:rPr lang="en-US" b="1">
                <a:solidFill>
                  <a:srgbClr val="3333CC"/>
                </a:solidFill>
                <a:latin typeface="Calibri" pitchFamily="34" charset="0"/>
                <a:ea typeface="Tahoma" pitchFamily="34" charset="0"/>
                <a:cs typeface="Calibri" pitchFamily="34" charset="0"/>
              </a:rPr>
              <a:t>types</a:t>
            </a:r>
            <a:r>
              <a:rPr lang="en-US">
                <a:solidFill>
                  <a:srgbClr val="3333CC"/>
                </a:solidFill>
                <a:latin typeface="Calibri" pitchFamily="34" charset="0"/>
                <a:ea typeface="Tahoma" pitchFamily="34" charset="0"/>
                <a:cs typeface="Calibri" pitchFamily="34" charset="0"/>
              </a:rPr>
              <a:t>: primarily textual, although some focus on art (art blog), photographs (photoblog), videos (video blogging or vlogging), music (MP3 blog), and audio (podcasting).</a:t>
            </a:r>
          </a:p>
          <a:p>
            <a:pPr marL="800100" lvl="1" indent="-342900" eaLnBrk="0" hangingPunct="0">
              <a:spcBef>
                <a:spcPct val="20000"/>
              </a:spcBef>
              <a:buClr>
                <a:schemeClr val="hlink"/>
              </a:buClr>
              <a:buSzPct val="120000"/>
              <a:buFont typeface="Arial" charset="0"/>
              <a:buChar char="•"/>
            </a:pPr>
            <a:r>
              <a:rPr lang="en-US" b="1">
                <a:solidFill>
                  <a:srgbClr val="3333CC"/>
                </a:solidFill>
                <a:latin typeface="Calibri" pitchFamily="34" charset="0"/>
                <a:ea typeface="Tahoma" pitchFamily="34" charset="0"/>
                <a:cs typeface="Calibri" pitchFamily="34" charset="0"/>
              </a:rPr>
              <a:t>microblogging</a:t>
            </a:r>
            <a:r>
              <a:rPr lang="en-US">
                <a:solidFill>
                  <a:srgbClr val="3333CC"/>
                </a:solidFill>
                <a:latin typeface="Calibri" pitchFamily="34" charset="0"/>
                <a:ea typeface="Tahoma" pitchFamily="34" charset="0"/>
                <a:cs typeface="Calibri" pitchFamily="34" charset="0"/>
              </a:rPr>
              <a:t> is another type of blogging, featuring very short posts.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44450"/>
            <a:ext cx="8229600" cy="719138"/>
          </a:xfrm>
        </p:spPr>
        <p:txBody>
          <a:bodyPr/>
          <a:lstStyle/>
          <a:p>
            <a:r>
              <a:rPr lang="en-US" b="1" smtClean="0">
                <a:latin typeface="Calibri" pitchFamily="34" charset="0"/>
                <a:ea typeface="Calibri" pitchFamily="34" charset="0"/>
                <a:cs typeface="Calibri" pitchFamily="34" charset="0"/>
              </a:rPr>
              <a:t>Glogster</a:t>
            </a:r>
            <a:endParaRPr lang="el-GR" b="1" smtClean="0">
              <a:latin typeface="Calibri" pitchFamily="34" charset="0"/>
              <a:ea typeface="Calibri" pitchFamily="34" charset="0"/>
              <a:cs typeface="Calibri" pitchFamily="34" charset="0"/>
            </a:endParaRPr>
          </a:p>
        </p:txBody>
      </p:sp>
      <p:sp>
        <p:nvSpPr>
          <p:cNvPr id="13315" name="Rectangle 3"/>
          <p:cNvSpPr txBox="1">
            <a:spLocks noChangeArrowheads="1"/>
          </p:cNvSpPr>
          <p:nvPr/>
        </p:nvSpPr>
        <p:spPr bwMode="auto">
          <a:xfrm>
            <a:off x="539750" y="763588"/>
            <a:ext cx="8496300" cy="5761037"/>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pPr>
            <a:r>
              <a:rPr lang="en-US" sz="1600" b="1">
                <a:solidFill>
                  <a:srgbClr val="3333CC"/>
                </a:solidFill>
                <a:latin typeface="Calibri" pitchFamily="34" charset="0"/>
                <a:ea typeface="Tahoma" pitchFamily="34" charset="0"/>
                <a:cs typeface="Calibri" pitchFamily="34" charset="0"/>
              </a:rPr>
              <a:t>Glogster (</a:t>
            </a:r>
            <a:r>
              <a:rPr lang="en-US" sz="1600" b="1">
                <a:solidFill>
                  <a:srgbClr val="3333CC"/>
                </a:solidFill>
                <a:latin typeface="Calibri" pitchFamily="34" charset="0"/>
                <a:ea typeface="Tahoma" pitchFamily="34" charset="0"/>
                <a:cs typeface="Calibri" pitchFamily="34" charset="0"/>
                <a:hlinkClick r:id="rId3"/>
              </a:rPr>
              <a:t>www.glogster.com</a:t>
            </a:r>
            <a:r>
              <a:rPr lang="en-US" sz="1600" b="1">
                <a:solidFill>
                  <a:srgbClr val="3333CC"/>
                </a:solidFill>
                <a:latin typeface="Calibri" pitchFamily="34" charset="0"/>
                <a:ea typeface="Tahoma" pitchFamily="34" charset="0"/>
                <a:cs typeface="Calibri" pitchFamily="34" charset="0"/>
              </a:rPr>
              <a:t> since 2007)</a:t>
            </a:r>
          </a:p>
          <a:p>
            <a:pPr marL="342900" indent="-342900" eaLnBrk="0" hangingPunct="0">
              <a:spcBef>
                <a:spcPct val="20000"/>
              </a:spcBef>
              <a:buClr>
                <a:schemeClr val="hlink"/>
              </a:buClr>
              <a:buSzPct val="120000"/>
              <a:buFont typeface="Arial" charset="0"/>
              <a:buChar char="•"/>
            </a:pPr>
            <a:r>
              <a:rPr lang="en-US" sz="1600" b="1">
                <a:solidFill>
                  <a:srgbClr val="3333CC"/>
                </a:solidFill>
                <a:latin typeface="Calibri" pitchFamily="34" charset="0"/>
                <a:ea typeface="Tahoma" pitchFamily="34" charset="0"/>
                <a:cs typeface="Calibri" pitchFamily="34" charset="0"/>
              </a:rPr>
              <a:t>social network that allows users to create free interactive posters, or </a:t>
            </a:r>
            <a:r>
              <a:rPr lang="en-US" sz="1600" b="1" u="sng">
                <a:solidFill>
                  <a:srgbClr val="3333CC"/>
                </a:solidFill>
                <a:latin typeface="Calibri" pitchFamily="34" charset="0"/>
                <a:ea typeface="Tahoma" pitchFamily="34" charset="0"/>
                <a:cs typeface="Calibri" pitchFamily="34" charset="0"/>
              </a:rPr>
              <a:t>glogs</a:t>
            </a:r>
            <a:r>
              <a:rPr lang="en-US" sz="1600" b="1">
                <a:solidFill>
                  <a:srgbClr val="3333CC"/>
                </a:solidFill>
                <a:latin typeface="Calibri" pitchFamily="34" charset="0"/>
                <a:ea typeface="Tahoma" pitchFamily="34" charset="0"/>
                <a:cs typeface="Calibri" pitchFamily="34" charset="0"/>
              </a:rPr>
              <a:t>, </a:t>
            </a:r>
            <a:r>
              <a:rPr lang="en-US" sz="1600">
                <a:solidFill>
                  <a:srgbClr val="3333CC"/>
                </a:solidFill>
                <a:latin typeface="Calibri" pitchFamily="34" charset="0"/>
                <a:ea typeface="Tahoma" pitchFamily="34" charset="0"/>
                <a:cs typeface="Calibri" pitchFamily="34" charset="0"/>
              </a:rPr>
              <a:t>short for </a:t>
            </a:r>
            <a:r>
              <a:rPr lang="en-US" sz="1600" b="1">
                <a:solidFill>
                  <a:srgbClr val="3333CC"/>
                </a:solidFill>
                <a:latin typeface="Calibri" pitchFamily="34" charset="0"/>
                <a:ea typeface="Tahoma" pitchFamily="34" charset="0"/>
                <a:cs typeface="Calibri" pitchFamily="34" charset="0"/>
              </a:rPr>
              <a:t>graphical blog</a:t>
            </a:r>
            <a:r>
              <a:rPr lang="en-US" sz="1600">
                <a:solidFill>
                  <a:srgbClr val="3333CC"/>
                </a:solidFill>
                <a:latin typeface="Calibri" pitchFamily="34" charset="0"/>
                <a:ea typeface="Tahoma" pitchFamily="34" charset="0"/>
                <a:cs typeface="Calibri" pitchFamily="34" charset="0"/>
              </a:rPr>
              <a:t>, i.e. an interactive multimedia image. It looks like a poster, but readers can interact with the content</a:t>
            </a:r>
          </a:p>
          <a:p>
            <a:pPr marL="342900" indent="-342900" eaLnBrk="0" hangingPunct="0">
              <a:spcBef>
                <a:spcPct val="20000"/>
              </a:spcBef>
              <a:buClr>
                <a:schemeClr val="hlink"/>
              </a:buClr>
              <a:buSzPct val="120000"/>
              <a:buFont typeface="Arial" charset="0"/>
              <a:buChar char="•"/>
            </a:pPr>
            <a:r>
              <a:rPr lang="en-US" sz="1600">
                <a:solidFill>
                  <a:srgbClr val="3333CC"/>
                </a:solidFill>
                <a:latin typeface="Calibri" pitchFamily="34" charset="0"/>
                <a:ea typeface="Tahoma" pitchFamily="34" charset="0"/>
                <a:cs typeface="Calibri" pitchFamily="34" charset="0"/>
              </a:rPr>
              <a:t>over one million registered users – majority are teenagers</a:t>
            </a:r>
          </a:p>
          <a:p>
            <a:pPr marL="342900" indent="-342900" eaLnBrk="0" hangingPunct="0">
              <a:spcBef>
                <a:spcPct val="20000"/>
              </a:spcBef>
              <a:buClr>
                <a:schemeClr val="hlink"/>
              </a:buClr>
              <a:buSzPct val="120000"/>
              <a:buFont typeface="Arial" charset="0"/>
              <a:buChar char="•"/>
            </a:pPr>
            <a:r>
              <a:rPr lang="en-US" sz="1600">
                <a:solidFill>
                  <a:srgbClr val="3333CC"/>
                </a:solidFill>
                <a:latin typeface="Calibri" pitchFamily="34" charset="0"/>
                <a:ea typeface="Tahoma" pitchFamily="34" charset="0"/>
                <a:cs typeface="Calibri" pitchFamily="34" charset="0"/>
              </a:rPr>
              <a:t>provides environment to design interactive posters by </a:t>
            </a:r>
            <a:r>
              <a:rPr lang="en-US" sz="1600" b="1">
                <a:solidFill>
                  <a:srgbClr val="3333CC"/>
                </a:solidFill>
                <a:latin typeface="Calibri" pitchFamily="34" charset="0"/>
                <a:ea typeface="Tahoma" pitchFamily="34" charset="0"/>
                <a:cs typeface="Calibri" pitchFamily="34" charset="0"/>
              </a:rPr>
              <a:t>inserting text, images, photos, audio (MP3), videos, special effects and other elements to generate a multimedia online creation</a:t>
            </a:r>
          </a:p>
          <a:p>
            <a:pPr marL="342900" indent="-342900" eaLnBrk="0" hangingPunct="0">
              <a:spcBef>
                <a:spcPct val="20000"/>
              </a:spcBef>
              <a:buClr>
                <a:schemeClr val="hlink"/>
              </a:buClr>
              <a:buSzPct val="120000"/>
              <a:buFont typeface="Arial" charset="0"/>
              <a:buChar char="•"/>
            </a:pPr>
            <a:r>
              <a:rPr lang="en-US" sz="1600">
                <a:solidFill>
                  <a:srgbClr val="3333CC"/>
                </a:solidFill>
                <a:latin typeface="Calibri" pitchFamily="34" charset="0"/>
                <a:ea typeface="Tahoma" pitchFamily="34" charset="0"/>
                <a:cs typeface="Calibri" pitchFamily="34" charset="0"/>
              </a:rPr>
              <a:t>based on flash elements (install latest Adobe Flash Player plugin for your browser from </a:t>
            </a:r>
            <a:r>
              <a:rPr lang="en-US" sz="1600">
                <a:solidFill>
                  <a:srgbClr val="3333CC"/>
                </a:solidFill>
                <a:latin typeface="Calibri" pitchFamily="34" charset="0"/>
                <a:ea typeface="Tahoma" pitchFamily="34" charset="0"/>
                <a:cs typeface="Calibri" pitchFamily="34" charset="0"/>
                <a:hlinkClick r:id="rId4"/>
              </a:rPr>
              <a:t>www.adobe.com</a:t>
            </a:r>
            <a:r>
              <a:rPr lang="en-US" sz="1600">
                <a:solidFill>
                  <a:srgbClr val="3333CC"/>
                </a:solidFill>
                <a:latin typeface="Calibri" pitchFamily="34" charset="0"/>
                <a:ea typeface="Tahoma" pitchFamily="34" charset="0"/>
                <a:cs typeface="Calibri" pitchFamily="34" charset="0"/>
              </a:rPr>
              <a:t>). </a:t>
            </a:r>
          </a:p>
          <a:p>
            <a:pPr marL="342900" indent="-342900" eaLnBrk="0" hangingPunct="0">
              <a:spcBef>
                <a:spcPct val="20000"/>
              </a:spcBef>
              <a:buClr>
                <a:schemeClr val="hlink"/>
              </a:buClr>
              <a:buSzPct val="120000"/>
              <a:buFont typeface="Arial" charset="0"/>
              <a:buChar char="•"/>
            </a:pPr>
            <a:r>
              <a:rPr lang="en-US" sz="1600">
                <a:solidFill>
                  <a:srgbClr val="3333CC"/>
                </a:solidFill>
                <a:latin typeface="Calibri" pitchFamily="34" charset="0"/>
                <a:ea typeface="Tahoma" pitchFamily="34" charset="0"/>
                <a:cs typeface="Calibri" pitchFamily="34" charset="0"/>
              </a:rPr>
              <a:t>posters can be shared with other users on the site, embedded in external wikis or blogs, and shared via many social networks such as Facebook and Twitter. </a:t>
            </a:r>
          </a:p>
          <a:p>
            <a:pPr marL="342900" indent="-342900" eaLnBrk="0" hangingPunct="0">
              <a:spcBef>
                <a:spcPct val="20000"/>
              </a:spcBef>
              <a:buClr>
                <a:schemeClr val="hlink"/>
              </a:buClr>
              <a:buSzPct val="120000"/>
              <a:buFont typeface="Arial" charset="0"/>
              <a:buChar char="•"/>
            </a:pPr>
            <a:r>
              <a:rPr lang="en-US" sz="1600">
                <a:solidFill>
                  <a:srgbClr val="3333CC"/>
                </a:solidFill>
                <a:latin typeface="Calibri" pitchFamily="34" charset="0"/>
                <a:ea typeface="Tahoma" pitchFamily="34" charset="0"/>
                <a:cs typeface="Calibri" pitchFamily="34" charset="0"/>
              </a:rPr>
              <a:t>glogs can also be exported and saved to computer-compatible formats.</a:t>
            </a:r>
          </a:p>
          <a:p>
            <a:pPr marL="342900" indent="-342900" eaLnBrk="0" hangingPunct="0">
              <a:spcBef>
                <a:spcPct val="20000"/>
              </a:spcBef>
              <a:buClr>
                <a:schemeClr val="hlink"/>
              </a:buClr>
              <a:buSzPct val="120000"/>
            </a:pPr>
            <a:r>
              <a:rPr lang="en-US" sz="1600" b="1">
                <a:solidFill>
                  <a:srgbClr val="3333CC"/>
                </a:solidFill>
                <a:latin typeface="Calibri" pitchFamily="34" charset="0"/>
                <a:ea typeface="Tahoma" pitchFamily="34" charset="0"/>
                <a:cs typeface="Calibri" pitchFamily="34" charset="0"/>
              </a:rPr>
              <a:t>Glogster EDU (edu.glogster.com)</a:t>
            </a:r>
            <a:endParaRPr lang="en-US" sz="1600">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pPr>
            <a:r>
              <a:rPr lang="en-US" sz="1600">
                <a:solidFill>
                  <a:srgbClr val="3333CC"/>
                </a:solidFill>
                <a:latin typeface="Calibri" pitchFamily="34" charset="0"/>
                <a:ea typeface="Tahoma" pitchFamily="34" charset="0"/>
                <a:cs typeface="Calibri" pitchFamily="34" charset="0"/>
              </a:rPr>
              <a:t>	Launched in 2009, Glogster EDU allows teachers and pupils to use glogs as instructional aids and share their Glogs in safe, private virtual classroom. </a:t>
            </a:r>
          </a:p>
          <a:p>
            <a:pPr marL="342900" indent="-342900" eaLnBrk="0" hangingPunct="0">
              <a:spcBef>
                <a:spcPct val="20000"/>
              </a:spcBef>
              <a:buClr>
                <a:schemeClr val="hlink"/>
              </a:buClr>
              <a:buSzPct val="120000"/>
            </a:pPr>
            <a:r>
              <a:rPr lang="en-US" sz="1600" b="1">
                <a:solidFill>
                  <a:srgbClr val="3333CC"/>
                </a:solidFill>
                <a:latin typeface="Calibri" pitchFamily="34" charset="0"/>
                <a:ea typeface="Tahoma" pitchFamily="34" charset="0"/>
                <a:cs typeface="Calibri" pitchFamily="34" charset="0"/>
              </a:rPr>
              <a:t>	User licensing</a:t>
            </a:r>
          </a:p>
          <a:p>
            <a:pPr marL="800100" lvl="1" indent="-342900" eaLnBrk="0" hangingPunct="0">
              <a:spcBef>
                <a:spcPct val="20000"/>
              </a:spcBef>
              <a:buClr>
                <a:schemeClr val="hlink"/>
              </a:buClr>
              <a:buSzPct val="120000"/>
              <a:buFont typeface="Arial" charset="0"/>
              <a:buChar char="•"/>
            </a:pPr>
            <a:r>
              <a:rPr lang="en-US" sz="1600" b="1">
                <a:solidFill>
                  <a:srgbClr val="3333CC"/>
                </a:solidFill>
                <a:latin typeface="Calibri" pitchFamily="34" charset="0"/>
                <a:ea typeface="Tahoma" pitchFamily="34" charset="0"/>
                <a:cs typeface="Calibri" pitchFamily="34" charset="0"/>
              </a:rPr>
              <a:t>Free </a:t>
            </a:r>
            <a:r>
              <a:rPr lang="en-US" sz="1600">
                <a:solidFill>
                  <a:srgbClr val="3333CC"/>
                </a:solidFill>
                <a:latin typeface="Calibri" pitchFamily="34" charset="0"/>
                <a:ea typeface="Tahoma" pitchFamily="34" charset="0"/>
                <a:cs typeface="Calibri" pitchFamily="34" charset="0"/>
              </a:rPr>
              <a:t> single license account</a:t>
            </a:r>
          </a:p>
          <a:p>
            <a:pPr marL="800100" lvl="1" indent="-342900" eaLnBrk="0" hangingPunct="0">
              <a:spcBef>
                <a:spcPct val="20000"/>
              </a:spcBef>
              <a:buClr>
                <a:schemeClr val="hlink"/>
              </a:buClr>
              <a:buSzPct val="120000"/>
              <a:buFont typeface="Arial" charset="0"/>
              <a:buChar char="•"/>
            </a:pPr>
            <a:r>
              <a:rPr lang="en-US" sz="1600" b="1">
                <a:solidFill>
                  <a:srgbClr val="3333CC"/>
                </a:solidFill>
                <a:latin typeface="Calibri" pitchFamily="34" charset="0"/>
                <a:ea typeface="Tahoma" pitchFamily="34" charset="0"/>
                <a:cs typeface="Calibri" pitchFamily="34" charset="0"/>
              </a:rPr>
              <a:t>Subscription fee</a:t>
            </a:r>
            <a:r>
              <a:rPr lang="el-GR" sz="1600" b="1">
                <a:solidFill>
                  <a:srgbClr val="3333CC"/>
                </a:solidFill>
                <a:latin typeface="Calibri" pitchFamily="34" charset="0"/>
                <a:ea typeface="Tahoma" pitchFamily="34" charset="0"/>
                <a:cs typeface="Calibri" pitchFamily="34" charset="0"/>
              </a:rPr>
              <a:t> </a:t>
            </a:r>
            <a:r>
              <a:rPr lang="en-US" sz="1600">
                <a:solidFill>
                  <a:srgbClr val="3333CC"/>
                </a:solidFill>
                <a:latin typeface="Calibri" pitchFamily="34" charset="0"/>
                <a:ea typeface="Tahoma" pitchFamily="34" charset="0"/>
                <a:cs typeface="Calibri" pitchFamily="34" charset="0"/>
              </a:rPr>
              <a:t>for teacher account with student accounts and additional features (i.e. email and chat support, student management, class management, project management, creation tools, organization and extra features)</a:t>
            </a:r>
            <a:endParaRPr lang="en-US" sz="1600" b="1">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pPr>
            <a:endParaRPr lang="en-US" sz="1600" b="1">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pPr>
            <a:endParaRPr lang="en-US" sz="1600">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900113" y="836613"/>
            <a:ext cx="7559675" cy="4957762"/>
          </a:xfrm>
          <a:prstGeom prst="rect">
            <a:avLst/>
          </a:prstGeom>
          <a:ln>
            <a:noFill/>
          </a:ln>
          <a:effectLst>
            <a:outerShdw blurRad="292100" dist="139700" dir="2700000" algn="tl" rotWithShape="0">
              <a:srgbClr val="333333">
                <a:alpha val="65000"/>
              </a:srgbClr>
            </a:outerShdw>
          </a:effectLst>
        </p:spPr>
      </p:pic>
      <p:sp>
        <p:nvSpPr>
          <p:cNvPr id="14339"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edu.gloster.com</a:t>
            </a:r>
            <a:endParaRPr lang="el-GR" b="1" smtClean="0">
              <a:latin typeface="Calibri" pitchFamily="34" charset="0"/>
              <a:ea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noChangeArrowheads="1"/>
          </p:cNvPicPr>
          <p:nvPr/>
        </p:nvPicPr>
        <p:blipFill>
          <a:blip r:embed="rId3"/>
          <a:srcRect/>
          <a:stretch>
            <a:fillRect/>
          </a:stretch>
        </p:blipFill>
        <p:spPr bwMode="auto">
          <a:xfrm rot="-536854">
            <a:off x="615950" y="2106613"/>
            <a:ext cx="2719388" cy="3687762"/>
          </a:xfrm>
          <a:prstGeom prst="rect">
            <a:avLst/>
          </a:prstGeom>
          <a:noFill/>
          <a:ln w="9525">
            <a:noFill/>
            <a:miter lim="800000"/>
            <a:headEnd/>
            <a:tailEnd/>
          </a:ln>
        </p:spPr>
      </p:pic>
      <p:pic>
        <p:nvPicPr>
          <p:cNvPr id="15363" name="Picture 6"/>
          <p:cNvPicPr>
            <a:picLocks noChangeAspect="1" noChangeArrowheads="1"/>
          </p:cNvPicPr>
          <p:nvPr/>
        </p:nvPicPr>
        <p:blipFill>
          <a:blip r:embed="rId4"/>
          <a:srcRect/>
          <a:stretch>
            <a:fillRect/>
          </a:stretch>
        </p:blipFill>
        <p:spPr bwMode="auto">
          <a:xfrm rot="-1186810">
            <a:off x="1797050" y="1111250"/>
            <a:ext cx="2686050" cy="3649663"/>
          </a:xfrm>
          <a:prstGeom prst="rect">
            <a:avLst/>
          </a:prstGeom>
          <a:noFill/>
          <a:ln w="9525">
            <a:noFill/>
            <a:miter lim="800000"/>
            <a:headEnd/>
            <a:tailEnd/>
          </a:ln>
        </p:spPr>
      </p:pic>
      <p:sp>
        <p:nvSpPr>
          <p:cNvPr id="15364"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Glog </a:t>
            </a:r>
            <a:r>
              <a:rPr lang="en-US" b="1" smtClean="0">
                <a:latin typeface="Calibri" pitchFamily="34" charset="0"/>
                <a:ea typeface="Calibri" pitchFamily="34" charset="0"/>
                <a:cs typeface="Calibri" pitchFamily="34" charset="0"/>
                <a:hlinkClick r:id="rId5"/>
              </a:rPr>
              <a:t>samples</a:t>
            </a:r>
            <a:endParaRPr lang="el-GR" b="1" smtClean="0">
              <a:latin typeface="Calibri" pitchFamily="34" charset="0"/>
              <a:ea typeface="Calibri" pitchFamily="34" charset="0"/>
              <a:cs typeface="Calibri" pitchFamily="34" charset="0"/>
            </a:endParaRPr>
          </a:p>
        </p:txBody>
      </p:sp>
      <p:pic>
        <p:nvPicPr>
          <p:cNvPr id="15365" name="Picture 7"/>
          <p:cNvPicPr>
            <a:picLocks noChangeAspect="1" noChangeArrowheads="1"/>
          </p:cNvPicPr>
          <p:nvPr/>
        </p:nvPicPr>
        <p:blipFill>
          <a:blip r:embed="rId6"/>
          <a:srcRect/>
          <a:stretch>
            <a:fillRect/>
          </a:stretch>
        </p:blipFill>
        <p:spPr bwMode="auto">
          <a:xfrm rot="1431950">
            <a:off x="5807075" y="842963"/>
            <a:ext cx="2536825" cy="3438525"/>
          </a:xfrm>
          <a:prstGeom prst="rect">
            <a:avLst/>
          </a:prstGeom>
          <a:noFill/>
          <a:ln w="9525">
            <a:noFill/>
            <a:miter lim="800000"/>
            <a:headEnd/>
            <a:tailEnd/>
          </a:ln>
        </p:spPr>
      </p:pic>
      <p:pic>
        <p:nvPicPr>
          <p:cNvPr id="15366" name="Picture 8"/>
          <p:cNvPicPr>
            <a:picLocks noChangeAspect="1" noChangeArrowheads="1"/>
          </p:cNvPicPr>
          <p:nvPr/>
        </p:nvPicPr>
        <p:blipFill>
          <a:blip r:embed="rId7"/>
          <a:srcRect/>
          <a:stretch>
            <a:fillRect/>
          </a:stretch>
        </p:blipFill>
        <p:spPr bwMode="auto">
          <a:xfrm rot="437122">
            <a:off x="5078413" y="2647950"/>
            <a:ext cx="2663825" cy="3611563"/>
          </a:xfrm>
          <a:prstGeom prst="rect">
            <a:avLst/>
          </a:prstGeom>
          <a:noFill/>
          <a:ln w="9525">
            <a:noFill/>
            <a:miter lim="800000"/>
            <a:headEnd/>
            <a:tailEnd/>
          </a:ln>
        </p:spPr>
      </p:pic>
      <p:pic>
        <p:nvPicPr>
          <p:cNvPr id="15367" name="Picture 10">
            <a:hlinkClick r:id="rId8"/>
          </p:cNvPr>
          <p:cNvPicPr>
            <a:picLocks noChangeAspect="1" noChangeArrowheads="1"/>
          </p:cNvPicPr>
          <p:nvPr/>
        </p:nvPicPr>
        <p:blipFill>
          <a:blip r:embed="rId9"/>
          <a:srcRect/>
          <a:stretch>
            <a:fillRect/>
          </a:stretch>
        </p:blipFill>
        <p:spPr bwMode="auto">
          <a:xfrm>
            <a:off x="3132138" y="2349500"/>
            <a:ext cx="2663825" cy="30908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l="2634" t="7492" r="46004" b="8603"/>
          <a:stretch>
            <a:fillRect/>
          </a:stretch>
        </p:blipFill>
        <p:spPr bwMode="auto">
          <a:xfrm>
            <a:off x="4788024" y="685310"/>
            <a:ext cx="3816424" cy="5479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7"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1: Create an edu glogster account</a:t>
            </a:r>
            <a:endParaRPr lang="el-GR" b="1" smtClean="0">
              <a:latin typeface="Calibri" pitchFamily="34" charset="0"/>
              <a:ea typeface="Calibri" pitchFamily="34" charset="0"/>
              <a:cs typeface="Calibri" pitchFamily="34" charset="0"/>
            </a:endParaRPr>
          </a:p>
        </p:txBody>
      </p:sp>
      <p:sp>
        <p:nvSpPr>
          <p:cNvPr id="16388" name="Rectangle 3"/>
          <p:cNvSpPr txBox="1">
            <a:spLocks noChangeArrowheads="1"/>
          </p:cNvSpPr>
          <p:nvPr/>
        </p:nvSpPr>
        <p:spPr bwMode="auto">
          <a:xfrm>
            <a:off x="539750" y="836613"/>
            <a:ext cx="4537075" cy="5472112"/>
          </a:xfrm>
          <a:prstGeom prst="rect">
            <a:avLst/>
          </a:prstGeom>
          <a:noFill/>
          <a:ln w="9525">
            <a:noFill/>
            <a:miter lim="800000"/>
            <a:headEnd/>
            <a:tailEnd/>
          </a:ln>
        </p:spPr>
        <p:txBody>
          <a:bodyPr/>
          <a:lstStyle/>
          <a:p>
            <a:pPr marL="800100" lvl="1" indent="-342900" eaLnBrk="0" hangingPunct="0">
              <a:spcBef>
                <a:spcPct val="20000"/>
              </a:spcBef>
              <a:buClr>
                <a:schemeClr val="hlink"/>
              </a:buClr>
              <a:buSzPct val="120000"/>
              <a:buFont typeface="Arial" charset="0"/>
              <a:buChar char="•"/>
            </a:pPr>
            <a:r>
              <a:rPr lang="en-US" sz="2400" b="1">
                <a:solidFill>
                  <a:srgbClr val="3333CC"/>
                </a:solidFill>
                <a:latin typeface="Calibri" pitchFamily="34" charset="0"/>
                <a:ea typeface="Tahoma" pitchFamily="34" charset="0"/>
                <a:cs typeface="Calibri" pitchFamily="34" charset="0"/>
              </a:rPr>
              <a:t>At the Free Single License column click on the “GET IT” </a:t>
            </a:r>
            <a:r>
              <a:rPr lang="de-DE" sz="2400" b="1">
                <a:solidFill>
                  <a:srgbClr val="3333CC"/>
                </a:solidFill>
                <a:latin typeface="Calibri" pitchFamily="34" charset="0"/>
                <a:ea typeface="Tahoma" pitchFamily="34" charset="0"/>
                <a:cs typeface="Calibri" pitchFamily="34" charset="0"/>
              </a:rPr>
              <a:t>button</a:t>
            </a:r>
            <a:endParaRPr lang="en-US" sz="2400" b="1">
              <a:solidFill>
                <a:srgbClr val="3333CC"/>
              </a:solidFill>
              <a:latin typeface="Calibri" pitchFamily="34" charset="0"/>
              <a:ea typeface="Tahoma" pitchFamily="34" charset="0"/>
              <a:cs typeface="Calibri" pitchFamily="34" charset="0"/>
            </a:endParaRPr>
          </a:p>
          <a:p>
            <a:pPr marL="800100" lvl="1" indent="-342900" eaLnBrk="0" hangingPunct="0">
              <a:spcBef>
                <a:spcPct val="20000"/>
              </a:spcBef>
              <a:buClr>
                <a:schemeClr val="hlink"/>
              </a:buClr>
              <a:buSzPct val="120000"/>
              <a:buFont typeface="Arial" charset="0"/>
              <a:buChar char="•"/>
            </a:pPr>
            <a:r>
              <a:rPr lang="en-US" sz="2400" b="1">
                <a:solidFill>
                  <a:srgbClr val="3333CC"/>
                </a:solidFill>
                <a:latin typeface="Calibri" pitchFamily="34" charset="0"/>
                <a:ea typeface="Tahoma" pitchFamily="34" charset="0"/>
                <a:cs typeface="Calibri" pitchFamily="34" charset="0"/>
              </a:rPr>
              <a:t>Fill out the “Register to EDU” form</a:t>
            </a:r>
          </a:p>
          <a:p>
            <a:pPr marL="800100" lvl="1" indent="-342900" eaLnBrk="0" hangingPunct="0">
              <a:spcBef>
                <a:spcPct val="20000"/>
              </a:spcBef>
              <a:buClr>
                <a:schemeClr val="hlink"/>
              </a:buClr>
              <a:buSzPct val="120000"/>
              <a:buFont typeface="Arial" charset="0"/>
              <a:buChar char="•"/>
            </a:pPr>
            <a:r>
              <a:rPr lang="en-US" sz="2400" b="1">
                <a:solidFill>
                  <a:srgbClr val="3333CC"/>
                </a:solidFill>
                <a:latin typeface="Calibri" pitchFamily="34" charset="0"/>
                <a:ea typeface="Tahoma" pitchFamily="34" charset="0"/>
                <a:cs typeface="Calibri" pitchFamily="34" charset="0"/>
              </a:rPr>
              <a:t>Choose a nickname (not already used)</a:t>
            </a:r>
          </a:p>
          <a:p>
            <a:pPr marL="800100" lvl="1" indent="-342900" eaLnBrk="0" hangingPunct="0">
              <a:spcBef>
                <a:spcPct val="20000"/>
              </a:spcBef>
              <a:buClr>
                <a:schemeClr val="hlink"/>
              </a:buClr>
              <a:buSzPct val="120000"/>
              <a:buFont typeface="Arial" charset="0"/>
              <a:buChar char="•"/>
            </a:pPr>
            <a:r>
              <a:rPr lang="en-US" sz="2400" b="1">
                <a:solidFill>
                  <a:srgbClr val="3333CC"/>
                </a:solidFill>
                <a:latin typeface="Calibri" pitchFamily="34" charset="0"/>
                <a:ea typeface="Tahoma" pitchFamily="34" charset="0"/>
                <a:cs typeface="Calibri" pitchFamily="34" charset="0"/>
              </a:rPr>
              <a:t>Use a valid email account </a:t>
            </a:r>
          </a:p>
          <a:p>
            <a:pPr marL="800100" lvl="1" indent="-342900" eaLnBrk="0" hangingPunct="0">
              <a:spcBef>
                <a:spcPct val="20000"/>
              </a:spcBef>
              <a:buClr>
                <a:schemeClr val="hlink"/>
              </a:buClr>
              <a:buSzPct val="120000"/>
              <a:buFont typeface="Arial" charset="0"/>
              <a:buChar char="•"/>
            </a:pPr>
            <a:r>
              <a:rPr lang="en-US" sz="2400" b="1">
                <a:solidFill>
                  <a:srgbClr val="3333CC"/>
                </a:solidFill>
                <a:latin typeface="Calibri" pitchFamily="34" charset="0"/>
                <a:ea typeface="Tahoma" pitchFamily="34" charset="0"/>
                <a:cs typeface="Calibri" pitchFamily="34" charset="0"/>
              </a:rPr>
              <a:t>Activate your Glogster account  following the  respective link inside the notification email.</a:t>
            </a:r>
          </a:p>
          <a:p>
            <a:pPr marL="800100" lvl="1" indent="-342900" eaLnBrk="0" hangingPunct="0">
              <a:spcBef>
                <a:spcPct val="20000"/>
              </a:spcBef>
              <a:buClr>
                <a:schemeClr val="hlink"/>
              </a:buClr>
              <a:buSzPct val="120000"/>
              <a:buFont typeface="Arial" charset="0"/>
              <a:buChar char="•"/>
            </a:pPr>
            <a:r>
              <a:rPr lang="en-US" sz="2400" b="1">
                <a:solidFill>
                  <a:srgbClr val="3333CC"/>
                </a:solidFill>
                <a:latin typeface="Calibri" pitchFamily="34" charset="0"/>
                <a:ea typeface="Tahoma" pitchFamily="34" charset="0"/>
                <a:cs typeface="Calibri" pitchFamily="34" charset="0"/>
              </a:rPr>
              <a:t>Login using your nickname and password</a:t>
            </a:r>
          </a:p>
          <a:p>
            <a:pPr marL="800100" lvl="1" indent="-342900" eaLnBrk="0" hangingPunct="0">
              <a:spcBef>
                <a:spcPct val="20000"/>
              </a:spcBef>
              <a:buClr>
                <a:schemeClr val="hlink"/>
              </a:buClr>
              <a:buSzPct val="120000"/>
              <a:buFont typeface="Arial" charset="0"/>
              <a:buChar char="•"/>
            </a:pPr>
            <a:endParaRPr lang="en-US" b="1">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2860675" y="898525"/>
            <a:ext cx="6248400" cy="4762500"/>
          </a:xfrm>
          <a:prstGeom prst="rect">
            <a:avLst/>
          </a:prstGeom>
          <a:ln>
            <a:noFill/>
          </a:ln>
          <a:effectLst>
            <a:outerShdw blurRad="292100" dist="139700" dir="2700000" algn="tl" rotWithShape="0">
              <a:srgbClr val="333333">
                <a:alpha val="65000"/>
              </a:srgbClr>
            </a:outerShdw>
          </a:effectLst>
        </p:spPr>
      </p:pic>
      <p:sp>
        <p:nvSpPr>
          <p:cNvPr id="17411"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2: Start a glog/poster</a:t>
            </a:r>
            <a:endParaRPr lang="el-GR" b="1" smtClean="0">
              <a:latin typeface="Calibri" pitchFamily="34" charset="0"/>
              <a:ea typeface="Calibri" pitchFamily="34" charset="0"/>
              <a:cs typeface="Calibri" pitchFamily="34" charset="0"/>
            </a:endParaRPr>
          </a:p>
        </p:txBody>
      </p:sp>
      <p:sp>
        <p:nvSpPr>
          <p:cNvPr id="17412" name="Rectangle 3"/>
          <p:cNvSpPr txBox="1">
            <a:spLocks noChangeArrowheads="1"/>
          </p:cNvSpPr>
          <p:nvPr/>
        </p:nvSpPr>
        <p:spPr bwMode="auto">
          <a:xfrm>
            <a:off x="468313" y="836613"/>
            <a:ext cx="2519362" cy="5472112"/>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Click on the “CREATE NEW GLOG” button</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Use the </a:t>
            </a:r>
            <a:r>
              <a:rPr lang="en-US" sz="2000" b="1">
                <a:solidFill>
                  <a:srgbClr val="3333CC"/>
                </a:solidFill>
                <a:latin typeface="Calibri" pitchFamily="34" charset="0"/>
                <a:ea typeface="Tahoma" pitchFamily="34" charset="0"/>
                <a:cs typeface="Calibri" pitchFamily="34" charset="0"/>
              </a:rPr>
              <a:t>“Magnet Tool”</a:t>
            </a:r>
            <a:r>
              <a:rPr lang="en-US" sz="2000">
                <a:solidFill>
                  <a:srgbClr val="3333CC"/>
                </a:solidFill>
                <a:latin typeface="Calibri" pitchFamily="34" charset="0"/>
                <a:ea typeface="Tahoma" pitchFamily="34" charset="0"/>
                <a:cs typeface="Calibri" pitchFamily="34" charset="0"/>
              </a:rPr>
              <a:t> to add multimedia objects on your poster</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Choose  objects from </a:t>
            </a:r>
            <a:r>
              <a:rPr lang="en-US" sz="2000" b="1">
                <a:solidFill>
                  <a:srgbClr val="3333CC"/>
                </a:solidFill>
                <a:latin typeface="Calibri" pitchFamily="34" charset="0"/>
                <a:ea typeface="Tahoma" pitchFamily="34" charset="0"/>
                <a:cs typeface="Calibri" pitchFamily="34" charset="0"/>
              </a:rPr>
              <a:t>build in galleries </a:t>
            </a:r>
            <a:r>
              <a:rPr lang="en-US" sz="2000">
                <a:solidFill>
                  <a:srgbClr val="3333CC"/>
                </a:solidFill>
                <a:latin typeface="Calibri" pitchFamily="34" charset="0"/>
                <a:ea typeface="Tahoma" pitchFamily="34" charset="0"/>
                <a:cs typeface="Calibri" pitchFamily="34" charset="0"/>
              </a:rPr>
              <a:t>or </a:t>
            </a:r>
            <a:r>
              <a:rPr lang="en-US" sz="2000" b="1">
                <a:solidFill>
                  <a:srgbClr val="3333CC"/>
                </a:solidFill>
                <a:latin typeface="Calibri" pitchFamily="34" charset="0"/>
                <a:ea typeface="Tahoma" pitchFamily="34" charset="0"/>
                <a:cs typeface="Calibri" pitchFamily="34" charset="0"/>
              </a:rPr>
              <a:t>upload your own</a:t>
            </a:r>
            <a:r>
              <a:rPr lang="en-US" sz="2000">
                <a:solidFill>
                  <a:srgbClr val="3333CC"/>
                </a:solidFill>
                <a:latin typeface="Calibri" pitchFamily="34" charset="0"/>
                <a:ea typeface="Tahoma" pitchFamily="34" charset="0"/>
                <a:cs typeface="Calibri" pitchFamily="34" charset="0"/>
              </a:rPr>
              <a:t> (i.e. upload files, specify links or grab your audio or video</a:t>
            </a:r>
            <a:r>
              <a:rPr lang="en-US" sz="2000" b="1">
                <a:solidFill>
                  <a:srgbClr val="3333CC"/>
                </a:solidFill>
                <a:latin typeface="Calibri" pitchFamily="34" charset="0"/>
                <a:ea typeface="Tahoma" pitchFamily="34" charset="0"/>
                <a:cs typeface="Calibri" pitchFamily="34" charset="0"/>
              </a:rPr>
              <a:t>)</a:t>
            </a:r>
          </a:p>
          <a:p>
            <a:pPr marL="342900" indent="-342900" eaLnBrk="0" hangingPunct="0">
              <a:spcBef>
                <a:spcPct val="20000"/>
              </a:spcBef>
              <a:buClr>
                <a:schemeClr val="hlink"/>
              </a:buClr>
              <a:buSzPct val="120000"/>
              <a:buFont typeface="Arial" charset="0"/>
              <a:buChar char="•"/>
            </a:pPr>
            <a:r>
              <a:rPr lang="en-US" sz="2000" b="1">
                <a:solidFill>
                  <a:srgbClr val="3333CC"/>
                </a:solidFill>
                <a:latin typeface="Calibri" pitchFamily="34" charset="0"/>
                <a:ea typeface="Tahoma" pitchFamily="34" charset="0"/>
                <a:cs typeface="Calibri" pitchFamily="34" charset="0"/>
              </a:rPr>
              <a:t>Tip: </a:t>
            </a:r>
            <a:r>
              <a:rPr lang="en-US" sz="2000">
                <a:solidFill>
                  <a:srgbClr val="3333CC"/>
                </a:solidFill>
                <a:latin typeface="Calibri" pitchFamily="34" charset="0"/>
                <a:ea typeface="Tahoma" pitchFamily="34" charset="0"/>
                <a:cs typeface="Calibri" pitchFamily="34" charset="0"/>
              </a:rPr>
              <a:t>Start from the wall</a:t>
            </a:r>
          </a:p>
          <a:p>
            <a:pPr marL="342900" indent="-342900" eaLnBrk="0" hangingPunct="0">
              <a:spcBef>
                <a:spcPct val="20000"/>
              </a:spcBef>
              <a:buClr>
                <a:schemeClr val="hlink"/>
              </a:buClr>
              <a:buSzPct val="120000"/>
              <a:buFont typeface="Arial" charset="0"/>
              <a:buChar char="•"/>
            </a:pPr>
            <a:endParaRPr lang="en-US" sz="2000" b="1">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endParaRPr lang="en-US" sz="2000" b="1">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endParaRPr lang="en-US" sz="2000" b="1">
              <a:solidFill>
                <a:srgbClr val="3333CC"/>
              </a:solidFill>
              <a:latin typeface="Calibri" pitchFamily="34" charset="0"/>
              <a:ea typeface="Tahoma" pitchFamily="34" charset="0"/>
              <a:cs typeface="Calibri" pitchFamily="34" charset="0"/>
            </a:endParaRPr>
          </a:p>
          <a:p>
            <a:pPr marL="800100" lvl="1" indent="-342900" eaLnBrk="0" hangingPunct="0">
              <a:spcBef>
                <a:spcPct val="20000"/>
              </a:spcBef>
              <a:buClr>
                <a:schemeClr val="hlink"/>
              </a:buClr>
              <a:buSzPct val="120000"/>
              <a:buFont typeface="Arial" charset="0"/>
              <a:buChar char="•"/>
            </a:pPr>
            <a:endParaRPr lang="en-US" sz="2000" b="1">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55650" y="188913"/>
            <a:ext cx="8229600" cy="719137"/>
          </a:xfrm>
        </p:spPr>
        <p:txBody>
          <a:bodyPr/>
          <a:lstStyle/>
          <a:p>
            <a:r>
              <a:rPr lang="en-US" b="1" smtClean="0">
                <a:latin typeface="Calibri" pitchFamily="34" charset="0"/>
                <a:ea typeface="Calibri" pitchFamily="34" charset="0"/>
                <a:cs typeface="Calibri" pitchFamily="34" charset="0"/>
              </a:rPr>
              <a:t>Step 3a (i): Adding gallery multimedia objects</a:t>
            </a:r>
            <a:endParaRPr lang="el-GR" b="1" smtClean="0">
              <a:latin typeface="Calibri" pitchFamily="34" charset="0"/>
              <a:ea typeface="Calibri" pitchFamily="34" charset="0"/>
              <a:cs typeface="Calibri" pitchFamily="34" charset="0"/>
            </a:endParaRPr>
          </a:p>
        </p:txBody>
      </p:sp>
      <p:sp>
        <p:nvSpPr>
          <p:cNvPr id="18435" name="Rectangle 3"/>
          <p:cNvSpPr txBox="1">
            <a:spLocks noChangeArrowheads="1"/>
          </p:cNvSpPr>
          <p:nvPr/>
        </p:nvSpPr>
        <p:spPr bwMode="auto">
          <a:xfrm>
            <a:off x="539750" y="836613"/>
            <a:ext cx="4537075" cy="5472112"/>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pPr>
            <a:endParaRPr lang="en-US" sz="1600">
              <a:solidFill>
                <a:srgbClr val="3333CC"/>
              </a:solidFill>
              <a:latin typeface="Calibri" pitchFamily="34" charset="0"/>
              <a:ea typeface="Tahoma" pitchFamily="34" charset="0"/>
              <a:cs typeface="Calibri" pitchFamily="34" charset="0"/>
            </a:endParaRPr>
          </a:p>
        </p:txBody>
      </p:sp>
      <p:pic>
        <p:nvPicPr>
          <p:cNvPr id="18436" name="Picture 3"/>
          <p:cNvPicPr>
            <a:picLocks noChangeAspect="1" noChangeArrowheads="1"/>
          </p:cNvPicPr>
          <p:nvPr/>
        </p:nvPicPr>
        <p:blipFill>
          <a:blip r:embed="rId3"/>
          <a:srcRect/>
          <a:stretch>
            <a:fillRect/>
          </a:stretch>
        </p:blipFill>
        <p:spPr bwMode="auto">
          <a:xfrm>
            <a:off x="971550" y="1196975"/>
            <a:ext cx="7685088" cy="46418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3a(ii): Adding your multimedia objects</a:t>
            </a:r>
            <a:endParaRPr lang="el-GR" b="1" smtClean="0">
              <a:latin typeface="Calibri" pitchFamily="34" charset="0"/>
              <a:ea typeface="Calibri" pitchFamily="34" charset="0"/>
              <a:cs typeface="Calibri" pitchFamily="34" charset="0"/>
            </a:endParaRPr>
          </a:p>
        </p:txBody>
      </p:sp>
      <p:sp>
        <p:nvSpPr>
          <p:cNvPr id="19459" name="Rectangle 3"/>
          <p:cNvSpPr txBox="1">
            <a:spLocks noChangeArrowheads="1"/>
          </p:cNvSpPr>
          <p:nvPr/>
        </p:nvSpPr>
        <p:spPr bwMode="auto">
          <a:xfrm>
            <a:off x="539750" y="836613"/>
            <a:ext cx="4537075" cy="5472112"/>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pPr>
            <a:endParaRPr lang="en-US" sz="1600">
              <a:solidFill>
                <a:srgbClr val="3333CC"/>
              </a:solidFill>
              <a:latin typeface="Calibri" pitchFamily="34" charset="0"/>
              <a:ea typeface="Tahoma" pitchFamily="34" charset="0"/>
              <a:cs typeface="Calibri" pitchFamily="34" charset="0"/>
            </a:endParaRPr>
          </a:p>
        </p:txBody>
      </p:sp>
      <p:pic>
        <p:nvPicPr>
          <p:cNvPr id="19460" name="Picture 2"/>
          <p:cNvPicPr>
            <a:picLocks noChangeAspect="1" noChangeArrowheads="1"/>
          </p:cNvPicPr>
          <p:nvPr/>
        </p:nvPicPr>
        <p:blipFill>
          <a:blip r:embed="rId3"/>
          <a:srcRect/>
          <a:stretch>
            <a:fillRect/>
          </a:stretch>
        </p:blipFill>
        <p:spPr bwMode="auto">
          <a:xfrm>
            <a:off x="1187450" y="1196975"/>
            <a:ext cx="7662863" cy="4187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rot="20230357">
            <a:off x="3900778" y="1870806"/>
            <a:ext cx="4790324" cy="2981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3"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3b: Edit multimedia objects</a:t>
            </a:r>
            <a:endParaRPr lang="el-GR" b="1" smtClean="0">
              <a:latin typeface="Calibri" pitchFamily="34" charset="0"/>
              <a:ea typeface="Calibri" pitchFamily="34" charset="0"/>
              <a:cs typeface="Calibri" pitchFamily="34" charset="0"/>
            </a:endParaRPr>
          </a:p>
        </p:txBody>
      </p:sp>
      <p:sp>
        <p:nvSpPr>
          <p:cNvPr id="20484" name="Rectangle 3"/>
          <p:cNvSpPr txBox="1">
            <a:spLocks noChangeArrowheads="1"/>
          </p:cNvSpPr>
          <p:nvPr/>
        </p:nvSpPr>
        <p:spPr bwMode="auto">
          <a:xfrm>
            <a:off x="539750" y="836613"/>
            <a:ext cx="3960813" cy="5472112"/>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Click on the object</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Use the object’s </a:t>
            </a:r>
            <a:r>
              <a:rPr lang="en-US" sz="2000" b="1">
                <a:solidFill>
                  <a:srgbClr val="3333CC"/>
                </a:solidFill>
                <a:latin typeface="Calibri" pitchFamily="34" charset="0"/>
                <a:ea typeface="Tahoma" pitchFamily="34" charset="0"/>
                <a:cs typeface="Calibri" pitchFamily="34" charset="0"/>
              </a:rPr>
              <a:t>“EDIT” toolbar </a:t>
            </a:r>
            <a:r>
              <a:rPr lang="en-US" sz="2000">
                <a:solidFill>
                  <a:srgbClr val="3333CC"/>
                </a:solidFill>
                <a:latin typeface="Calibri" pitchFamily="34" charset="0"/>
                <a:ea typeface="Tahoma" pitchFamily="34" charset="0"/>
                <a:cs typeface="Calibri" pitchFamily="34" charset="0"/>
              </a:rPr>
              <a:t>in order to</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bring it forward</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put it behind</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clone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cancel changes</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delete</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Use the object handles to</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resize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rotate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move</a:t>
            </a:r>
          </a:p>
          <a:p>
            <a:pPr marL="800100" lvl="1" indent="-342900" eaLnBrk="0" hangingPunct="0">
              <a:spcBef>
                <a:spcPct val="20000"/>
              </a:spcBef>
              <a:buClr>
                <a:schemeClr val="hlink"/>
              </a:buClr>
              <a:buSzPct val="120000"/>
            </a:pPr>
            <a:r>
              <a:rPr lang="en-US" sz="2000">
                <a:solidFill>
                  <a:srgbClr val="3333CC"/>
                </a:solidFill>
                <a:latin typeface="Calibri" pitchFamily="34" charset="0"/>
                <a:ea typeface="Tahoma" pitchFamily="34" charset="0"/>
                <a:cs typeface="Calibri" pitchFamily="34" charset="0"/>
              </a:rPr>
              <a:t>the object</a:t>
            </a:r>
          </a:p>
          <a:p>
            <a:pPr marL="800100" lvl="1" indent="-342900" eaLnBrk="0" hangingPunct="0">
              <a:spcBef>
                <a:spcPct val="20000"/>
              </a:spcBef>
              <a:buClr>
                <a:schemeClr val="hlink"/>
              </a:buClr>
              <a:buSzPct val="120000"/>
            </a:pPr>
            <a:endParaRPr lang="en-US" sz="2000" b="1">
              <a:solidFill>
                <a:srgbClr val="3333CC"/>
              </a:solidFill>
              <a:latin typeface="Calibri" pitchFamily="34" charset="0"/>
              <a:ea typeface="Tahoma" pitchFamily="34" charset="0"/>
              <a:cs typeface="Calibri" pitchFamily="34" charset="0"/>
            </a:endParaRPr>
          </a:p>
          <a:p>
            <a:pPr marL="800100" lvl="1" indent="-342900" eaLnBrk="0" hangingPunct="0">
              <a:spcBef>
                <a:spcPct val="20000"/>
              </a:spcBef>
              <a:buClr>
                <a:schemeClr val="hlink"/>
              </a:buClr>
              <a:buSzPct val="120000"/>
            </a:pPr>
            <a:endParaRPr lang="en-US" sz="2000" b="1">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srcRect/>
          <a:stretch>
            <a:fillRect/>
          </a:stretch>
        </p:blipFill>
        <p:spPr bwMode="auto">
          <a:xfrm>
            <a:off x="323528" y="3717032"/>
            <a:ext cx="2333625" cy="2286000"/>
          </a:xfrm>
          <a:prstGeom prst="rect">
            <a:avLst/>
          </a:prstGeom>
          <a:ln>
            <a:noFill/>
          </a:ln>
          <a:effectLst>
            <a:softEdge rad="112500"/>
          </a:effectLst>
        </p:spPr>
      </p:pic>
      <p:pic>
        <p:nvPicPr>
          <p:cNvPr id="30722" name="Picture 2"/>
          <p:cNvPicPr>
            <a:picLocks noChangeAspect="1" noChangeArrowheads="1"/>
          </p:cNvPicPr>
          <p:nvPr/>
        </p:nvPicPr>
        <p:blipFill>
          <a:blip r:embed="rId4" cstate="print"/>
          <a:srcRect/>
          <a:stretch>
            <a:fillRect/>
          </a:stretch>
        </p:blipFill>
        <p:spPr bwMode="auto">
          <a:xfrm>
            <a:off x="251520" y="836712"/>
            <a:ext cx="2769154" cy="2952328"/>
          </a:xfrm>
          <a:prstGeom prst="rect">
            <a:avLst/>
          </a:prstGeom>
          <a:ln>
            <a:noFill/>
          </a:ln>
          <a:effectLst>
            <a:softEdge rad="112500"/>
          </a:effectLst>
        </p:spPr>
      </p:pic>
      <p:pic>
        <p:nvPicPr>
          <p:cNvPr id="30725" name="Picture 5"/>
          <p:cNvPicPr>
            <a:picLocks noChangeAspect="1" noChangeArrowheads="1"/>
          </p:cNvPicPr>
          <p:nvPr/>
        </p:nvPicPr>
        <p:blipFill>
          <a:blip r:embed="rId5" cstate="print"/>
          <a:srcRect/>
          <a:stretch>
            <a:fillRect/>
          </a:stretch>
        </p:blipFill>
        <p:spPr bwMode="auto">
          <a:xfrm>
            <a:off x="3635896" y="764704"/>
            <a:ext cx="2275619" cy="4078610"/>
          </a:xfrm>
          <a:prstGeom prst="rect">
            <a:avLst/>
          </a:prstGeom>
          <a:ln>
            <a:noFill/>
          </a:ln>
          <a:effectLst>
            <a:softEdge rad="112500"/>
          </a:effectLst>
        </p:spPr>
      </p:pic>
      <p:pic>
        <p:nvPicPr>
          <p:cNvPr id="30724" name="Picture 4"/>
          <p:cNvPicPr>
            <a:picLocks noChangeAspect="1" noChangeArrowheads="1"/>
          </p:cNvPicPr>
          <p:nvPr/>
        </p:nvPicPr>
        <p:blipFill>
          <a:blip r:embed="rId6" cstate="print"/>
          <a:srcRect/>
          <a:stretch>
            <a:fillRect/>
          </a:stretch>
        </p:blipFill>
        <p:spPr bwMode="auto">
          <a:xfrm>
            <a:off x="6444208" y="692696"/>
            <a:ext cx="2304447" cy="4083943"/>
          </a:xfrm>
          <a:prstGeom prst="rect">
            <a:avLst/>
          </a:prstGeom>
          <a:ln>
            <a:noFill/>
          </a:ln>
          <a:effectLst>
            <a:softEdge rad="112500"/>
          </a:effectLst>
        </p:spPr>
      </p:pic>
      <p:sp>
        <p:nvSpPr>
          <p:cNvPr id="21510"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3c: Customize multimedia objects</a:t>
            </a:r>
            <a:endParaRPr lang="el-GR" b="1" smtClean="0">
              <a:latin typeface="Calibri" pitchFamily="34" charset="0"/>
              <a:ea typeface="Calibri" pitchFamily="34" charset="0"/>
              <a:cs typeface="Calibri" pitchFamily="34" charset="0"/>
            </a:endParaRPr>
          </a:p>
        </p:txBody>
      </p:sp>
      <p:sp>
        <p:nvSpPr>
          <p:cNvPr id="21511" name="Rectangle 3"/>
          <p:cNvSpPr txBox="1">
            <a:spLocks noChangeArrowheads="1"/>
          </p:cNvSpPr>
          <p:nvPr/>
        </p:nvSpPr>
        <p:spPr bwMode="auto">
          <a:xfrm>
            <a:off x="2339975" y="4724400"/>
            <a:ext cx="6804025" cy="1441450"/>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pPr>
            <a:r>
              <a:rPr lang="en-US" sz="1400">
                <a:solidFill>
                  <a:srgbClr val="3333CC"/>
                </a:solidFill>
                <a:latin typeface="Calibri" pitchFamily="34" charset="0"/>
                <a:ea typeface="Tahoma" pitchFamily="34" charset="0"/>
                <a:cs typeface="Calibri" pitchFamily="34" charset="0"/>
              </a:rPr>
              <a:t>	Click on the “EDIT” button of the edit toolbar to get a customization toolbar in order to</a:t>
            </a:r>
          </a:p>
          <a:p>
            <a:pPr marL="800100" lvl="1" indent="-342900" eaLnBrk="0" hangingPunct="0">
              <a:spcBef>
                <a:spcPct val="20000"/>
              </a:spcBef>
              <a:buClr>
                <a:schemeClr val="hlink"/>
              </a:buClr>
              <a:buSzPct val="120000"/>
              <a:buFont typeface="Arial" charset="0"/>
              <a:buChar char="•"/>
            </a:pPr>
            <a:r>
              <a:rPr lang="en-US" sz="1400">
                <a:solidFill>
                  <a:srgbClr val="3333CC"/>
                </a:solidFill>
                <a:latin typeface="Calibri" pitchFamily="34" charset="0"/>
                <a:ea typeface="Tahoma" pitchFamily="34" charset="0"/>
                <a:cs typeface="Calibri" pitchFamily="34" charset="0"/>
              </a:rPr>
              <a:t>change the graphics color</a:t>
            </a:r>
          </a:p>
          <a:p>
            <a:pPr marL="800100" lvl="1" indent="-342900" eaLnBrk="0" hangingPunct="0">
              <a:spcBef>
                <a:spcPct val="20000"/>
              </a:spcBef>
              <a:buClr>
                <a:schemeClr val="hlink"/>
              </a:buClr>
              <a:buSzPct val="120000"/>
              <a:buFont typeface="Arial" charset="0"/>
              <a:buChar char="•"/>
            </a:pPr>
            <a:r>
              <a:rPr lang="en-US" sz="1400">
                <a:solidFill>
                  <a:srgbClr val="3333CC"/>
                </a:solidFill>
                <a:latin typeface="Calibri" pitchFamily="34" charset="0"/>
                <a:ea typeface="Tahoma" pitchFamily="34" charset="0"/>
                <a:cs typeface="Calibri" pitchFamily="34" charset="0"/>
              </a:rPr>
              <a:t>add a link</a:t>
            </a:r>
          </a:p>
          <a:p>
            <a:pPr marL="800100" lvl="1" indent="-342900" eaLnBrk="0" hangingPunct="0">
              <a:spcBef>
                <a:spcPct val="20000"/>
              </a:spcBef>
              <a:buClr>
                <a:schemeClr val="hlink"/>
              </a:buClr>
              <a:buSzPct val="120000"/>
              <a:buFont typeface="Arial" charset="0"/>
              <a:buChar char="•"/>
            </a:pPr>
            <a:r>
              <a:rPr lang="en-US" sz="1400">
                <a:solidFill>
                  <a:srgbClr val="3333CC"/>
                </a:solidFill>
                <a:latin typeface="Calibri" pitchFamily="34" charset="0"/>
                <a:ea typeface="Tahoma" pitchFamily="34" charset="0"/>
                <a:cs typeface="Calibri" pitchFamily="34" charset="0"/>
              </a:rPr>
              <a:t>change effects</a:t>
            </a:r>
          </a:p>
          <a:p>
            <a:pPr marL="800100" lvl="1" indent="-342900" eaLnBrk="0" hangingPunct="0">
              <a:spcBef>
                <a:spcPct val="20000"/>
              </a:spcBef>
              <a:buClr>
                <a:schemeClr val="hlink"/>
              </a:buClr>
              <a:buSzPct val="120000"/>
              <a:buFont typeface="Arial" charset="0"/>
              <a:buChar char="•"/>
            </a:pPr>
            <a:r>
              <a:rPr lang="en-US" sz="1400">
                <a:solidFill>
                  <a:srgbClr val="3333CC"/>
                </a:solidFill>
                <a:latin typeface="Calibri" pitchFamily="34" charset="0"/>
                <a:ea typeface="Tahoma" pitchFamily="34" charset="0"/>
                <a:cs typeface="Calibri" pitchFamily="34" charset="0"/>
              </a:rPr>
              <a:t>change text/font/color (for text only)</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5508104" y="764704"/>
            <a:ext cx="3400425"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2"/>
          <p:cNvPicPr>
            <a:picLocks noChangeAspect="1" noChangeArrowheads="1"/>
          </p:cNvPicPr>
          <p:nvPr/>
        </p:nvPicPr>
        <p:blipFill>
          <a:blip r:embed="rId4" cstate="print"/>
          <a:srcRect l="14035" r="28070"/>
          <a:stretch>
            <a:fillRect/>
          </a:stretch>
        </p:blipFill>
        <p:spPr bwMode="auto">
          <a:xfrm>
            <a:off x="5375309" y="1484784"/>
            <a:ext cx="3733195" cy="3082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Avatar</a:t>
            </a:r>
            <a:endParaRPr lang="el-GR" b="1" smtClean="0">
              <a:latin typeface="Calibri" pitchFamily="34" charset="0"/>
              <a:ea typeface="Calibri" pitchFamily="34" charset="0"/>
              <a:cs typeface="Calibri" pitchFamily="34" charset="0"/>
            </a:endParaRPr>
          </a:p>
        </p:txBody>
      </p:sp>
      <p:sp>
        <p:nvSpPr>
          <p:cNvPr id="4101" name="Rectangle 3"/>
          <p:cNvSpPr>
            <a:spLocks noGrp="1" noChangeArrowheads="1"/>
          </p:cNvSpPr>
          <p:nvPr>
            <p:ph type="body" idx="4294967295"/>
          </p:nvPr>
        </p:nvSpPr>
        <p:spPr>
          <a:xfrm>
            <a:off x="468313" y="908050"/>
            <a:ext cx="5040312" cy="5184775"/>
          </a:xfrm>
        </p:spPr>
        <p:txBody>
          <a:bodyPr/>
          <a:lstStyle/>
          <a:p>
            <a:r>
              <a:rPr lang="en-US" sz="1600" smtClean="0">
                <a:latin typeface="Calibri" pitchFamily="34" charset="0"/>
                <a:ea typeface="Tahoma" pitchFamily="34" charset="0"/>
                <a:cs typeface="Calibri" pitchFamily="34" charset="0"/>
              </a:rPr>
              <a:t>In </a:t>
            </a:r>
            <a:r>
              <a:rPr lang="en-US" sz="1600" b="1" smtClean="0">
                <a:latin typeface="Calibri" pitchFamily="34" charset="0"/>
                <a:ea typeface="Tahoma" pitchFamily="34" charset="0"/>
                <a:cs typeface="Calibri" pitchFamily="34" charset="0"/>
              </a:rPr>
              <a:t>Hinduism</a:t>
            </a:r>
            <a:r>
              <a:rPr lang="en-US" sz="1600" smtClean="0">
                <a:latin typeface="Calibri" pitchFamily="34" charset="0"/>
                <a:ea typeface="Tahoma" pitchFamily="34" charset="0"/>
                <a:cs typeface="Calibri" pitchFamily="34" charset="0"/>
              </a:rPr>
              <a:t>, an avatar (English: /ˈæv.ə.tɑːr/, from Sanskrit avatāra, अवतार in the Devanagari script, meaning "descent") is a deliberate descent of a deity to earth, or a descent of the Supreme Being (i.e., Vishnu for Vaishnavites) and is mostly translated into English as "</a:t>
            </a:r>
            <a:r>
              <a:rPr lang="en-US" sz="1600" b="1" smtClean="0">
                <a:latin typeface="Calibri" pitchFamily="34" charset="0"/>
                <a:ea typeface="Tahoma" pitchFamily="34" charset="0"/>
                <a:cs typeface="Calibri" pitchFamily="34" charset="0"/>
              </a:rPr>
              <a:t>incarnation</a:t>
            </a:r>
            <a:r>
              <a:rPr lang="en-US" sz="1600" smtClean="0">
                <a:latin typeface="Calibri" pitchFamily="34" charset="0"/>
                <a:ea typeface="Tahoma" pitchFamily="34" charset="0"/>
                <a:cs typeface="Calibri" pitchFamily="34" charset="0"/>
              </a:rPr>
              <a:t>," but more accurately as "</a:t>
            </a:r>
            <a:r>
              <a:rPr lang="en-US" sz="1600" b="1" smtClean="0">
                <a:latin typeface="Calibri" pitchFamily="34" charset="0"/>
                <a:ea typeface="Tahoma" pitchFamily="34" charset="0"/>
                <a:cs typeface="Calibri" pitchFamily="34" charset="0"/>
              </a:rPr>
              <a:t>appearance</a:t>
            </a:r>
            <a:r>
              <a:rPr lang="en-US" sz="1600" smtClean="0">
                <a:latin typeface="Calibri" pitchFamily="34" charset="0"/>
                <a:ea typeface="Tahoma" pitchFamily="34" charset="0"/>
                <a:cs typeface="Calibri" pitchFamily="34" charset="0"/>
              </a:rPr>
              <a:t>" or "</a:t>
            </a:r>
            <a:r>
              <a:rPr lang="en-US" sz="1600" b="1" smtClean="0">
                <a:latin typeface="Calibri" pitchFamily="34" charset="0"/>
                <a:ea typeface="Tahoma" pitchFamily="34" charset="0"/>
                <a:cs typeface="Calibri" pitchFamily="34" charset="0"/>
              </a:rPr>
              <a:t>manifestation</a:t>
            </a:r>
            <a:r>
              <a:rPr lang="en-US" sz="1600" smtClean="0">
                <a:latin typeface="Calibri" pitchFamily="34" charset="0"/>
                <a:ea typeface="Tahoma" pitchFamily="34" charset="0"/>
                <a:cs typeface="Calibri" pitchFamily="34" charset="0"/>
              </a:rPr>
              <a:t>".</a:t>
            </a:r>
          </a:p>
          <a:p>
            <a:pPr>
              <a:buFontTx/>
              <a:buNone/>
            </a:pPr>
            <a:endParaRPr lang="en-US" sz="1600" smtClean="0">
              <a:latin typeface="Calibri" pitchFamily="34" charset="0"/>
              <a:ea typeface="Tahoma" pitchFamily="34" charset="0"/>
              <a:cs typeface="Calibri" pitchFamily="34" charset="0"/>
            </a:endParaRPr>
          </a:p>
          <a:p>
            <a:r>
              <a:rPr lang="en-US" sz="1600" smtClean="0">
                <a:latin typeface="Calibri" pitchFamily="34" charset="0"/>
                <a:ea typeface="Tahoma" pitchFamily="34" charset="0"/>
                <a:cs typeface="Calibri" pitchFamily="34" charset="0"/>
              </a:rPr>
              <a:t>In </a:t>
            </a:r>
            <a:r>
              <a:rPr lang="en-US" sz="1600" b="1" smtClean="0">
                <a:latin typeface="Calibri" pitchFamily="34" charset="0"/>
                <a:ea typeface="Tahoma" pitchFamily="34" charset="0"/>
                <a:cs typeface="Calibri" pitchFamily="34" charset="0"/>
              </a:rPr>
              <a:t>computing</a:t>
            </a:r>
            <a:r>
              <a:rPr lang="en-US" sz="1600" smtClean="0">
                <a:latin typeface="Calibri" pitchFamily="34" charset="0"/>
                <a:ea typeface="Tahoma" pitchFamily="34" charset="0"/>
                <a:cs typeface="Calibri" pitchFamily="34" charset="0"/>
              </a:rPr>
              <a:t>, an avatar is </a:t>
            </a:r>
            <a:r>
              <a:rPr lang="en-US" sz="1600" b="1" smtClean="0">
                <a:latin typeface="Calibri" pitchFamily="34" charset="0"/>
                <a:ea typeface="Tahoma" pitchFamily="34" charset="0"/>
                <a:cs typeface="Calibri" pitchFamily="34" charset="0"/>
              </a:rPr>
              <a:t>the graphical representation of the user or the user's alter ego or character.</a:t>
            </a:r>
            <a:r>
              <a:rPr lang="en-US" sz="1600" smtClean="0">
                <a:latin typeface="Calibri" pitchFamily="34" charset="0"/>
                <a:ea typeface="Tahoma" pitchFamily="34" charset="0"/>
                <a:cs typeface="Calibri" pitchFamily="34" charset="0"/>
              </a:rPr>
              <a:t> It may take either a three-dimensional form, as in games or virtual worlds, or a two-dimensional form as an icon in Internet forums and other online communities. It can also refer to a text construct found on early systems such as MUDs. It is an object representing the user. The term "avatar" can also refer to the personality connected with the screen name, or handle, of an Internet user.</a:t>
            </a:r>
            <a:endParaRPr lang="el-GR" sz="1600" smtClean="0">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4100"/>
                                        </p:tgtEl>
                                      </p:cBhvr>
                                    </p:animEffect>
                                    <p:set>
                                      <p:cBhvr>
                                        <p:cTn id="12" dur="1" fill="hold">
                                          <p:stCondLst>
                                            <p:cond delay="1999"/>
                                          </p:stCondLst>
                                        </p:cTn>
                                        <p:tgtEl>
                                          <p:spTgt spid="410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4: Main menu bar</a:t>
            </a:r>
            <a:endParaRPr lang="el-GR" b="1" smtClean="0">
              <a:latin typeface="Calibri" pitchFamily="34" charset="0"/>
              <a:ea typeface="Calibri" pitchFamily="34" charset="0"/>
              <a:cs typeface="Calibri" pitchFamily="34" charset="0"/>
            </a:endParaRPr>
          </a:p>
        </p:txBody>
      </p:sp>
      <p:sp>
        <p:nvSpPr>
          <p:cNvPr id="22531" name="Rectangle 3"/>
          <p:cNvSpPr txBox="1">
            <a:spLocks noChangeArrowheads="1"/>
          </p:cNvSpPr>
          <p:nvPr/>
        </p:nvSpPr>
        <p:spPr bwMode="auto">
          <a:xfrm>
            <a:off x="539750" y="836613"/>
            <a:ext cx="8280400" cy="2447925"/>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Upload files from your local computer</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Link to files already uploaded somewhere else</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Grab audio or video from your microphone and/or webcam</a:t>
            </a:r>
          </a:p>
          <a:p>
            <a:pPr marL="342900" indent="-342900" eaLnBrk="0" hangingPunct="0">
              <a:spcBef>
                <a:spcPct val="20000"/>
              </a:spcBef>
              <a:buClr>
                <a:schemeClr val="hlink"/>
              </a:buClr>
              <a:buSzPct val="120000"/>
              <a:buFont typeface="Arial" charset="0"/>
              <a:buChar char="•"/>
            </a:pPr>
            <a:endParaRPr lang="en-US" sz="2000">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Preview your glog while working</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Save and Publish your glog</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Exit from edit mode to the Dashboard (management mode)</a:t>
            </a:r>
          </a:p>
        </p:txBody>
      </p:sp>
      <p:pic>
        <p:nvPicPr>
          <p:cNvPr id="22532" name="Picture 2"/>
          <p:cNvPicPr>
            <a:picLocks noChangeAspect="1" noChangeArrowheads="1"/>
          </p:cNvPicPr>
          <p:nvPr/>
        </p:nvPicPr>
        <p:blipFill>
          <a:blip r:embed="rId3"/>
          <a:srcRect/>
          <a:stretch>
            <a:fillRect/>
          </a:stretch>
        </p:blipFill>
        <p:spPr bwMode="auto">
          <a:xfrm>
            <a:off x="647700" y="3933825"/>
            <a:ext cx="8316913" cy="3206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3230957" y="1052736"/>
            <a:ext cx="5913043" cy="4106044"/>
          </a:xfrm>
          <a:prstGeom prst="rect">
            <a:avLst/>
          </a:prstGeom>
          <a:ln>
            <a:noFill/>
          </a:ln>
          <a:effectLst>
            <a:softEdge rad="112500"/>
          </a:effectLst>
        </p:spPr>
      </p:pic>
      <p:sp>
        <p:nvSpPr>
          <p:cNvPr id="23555"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5: Save and publish your glog</a:t>
            </a:r>
            <a:endParaRPr lang="el-GR" b="1" smtClean="0">
              <a:latin typeface="Calibri" pitchFamily="34" charset="0"/>
              <a:ea typeface="Calibri" pitchFamily="34" charset="0"/>
              <a:cs typeface="Calibri" pitchFamily="34" charset="0"/>
            </a:endParaRPr>
          </a:p>
        </p:txBody>
      </p:sp>
      <p:sp>
        <p:nvSpPr>
          <p:cNvPr id="23556" name="Rectangle 3"/>
          <p:cNvSpPr txBox="1">
            <a:spLocks noChangeArrowheads="1"/>
          </p:cNvSpPr>
          <p:nvPr/>
        </p:nvSpPr>
        <p:spPr bwMode="auto">
          <a:xfrm>
            <a:off x="539750" y="836613"/>
            <a:ext cx="2736850" cy="5472112"/>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Name your glog</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Check out the URL (address) of your glog</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Choose the Category</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Add your own tag</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Save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Unfinished</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Finished </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5: Embed it in your web page</a:t>
            </a:r>
            <a:endParaRPr lang="el-GR" b="1" smtClean="0">
              <a:latin typeface="Calibri" pitchFamily="34" charset="0"/>
              <a:ea typeface="Calibri" pitchFamily="34" charset="0"/>
              <a:cs typeface="Calibri" pitchFamily="34" charset="0"/>
            </a:endParaRPr>
          </a:p>
        </p:txBody>
      </p:sp>
      <p:sp>
        <p:nvSpPr>
          <p:cNvPr id="24579" name="Rectangle 3"/>
          <p:cNvSpPr txBox="1">
            <a:spLocks noChangeArrowheads="1"/>
          </p:cNvSpPr>
          <p:nvPr/>
        </p:nvSpPr>
        <p:spPr bwMode="auto">
          <a:xfrm>
            <a:off x="539750" y="836613"/>
            <a:ext cx="8280400" cy="2447925"/>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endParaRPr lang="en-US" sz="2000">
              <a:solidFill>
                <a:srgbClr val="3333CC"/>
              </a:solidFill>
              <a:latin typeface="Calibri" pitchFamily="34" charset="0"/>
              <a:ea typeface="Tahoma" pitchFamily="34" charset="0"/>
              <a:cs typeface="Calibri" pitchFamily="34" charset="0"/>
            </a:endParaRPr>
          </a:p>
        </p:txBody>
      </p:sp>
      <p:pic>
        <p:nvPicPr>
          <p:cNvPr id="24580" name="Picture 2"/>
          <p:cNvPicPr>
            <a:picLocks noChangeAspect="1" noChangeArrowheads="1"/>
          </p:cNvPicPr>
          <p:nvPr/>
        </p:nvPicPr>
        <p:blipFill>
          <a:blip r:embed="rId3"/>
          <a:srcRect/>
          <a:stretch>
            <a:fillRect/>
          </a:stretch>
        </p:blipFill>
        <p:spPr bwMode="auto">
          <a:xfrm>
            <a:off x="900113" y="2781300"/>
            <a:ext cx="5648325" cy="3143250"/>
          </a:xfrm>
          <a:prstGeom prst="rect">
            <a:avLst/>
          </a:prstGeom>
          <a:noFill/>
          <a:ln w="9525">
            <a:noFill/>
            <a:miter lim="800000"/>
            <a:headEnd/>
            <a:tailEnd/>
          </a:ln>
        </p:spPr>
      </p:pic>
      <p:pic>
        <p:nvPicPr>
          <p:cNvPr id="24581" name="Picture 3"/>
          <p:cNvPicPr>
            <a:picLocks noChangeAspect="1" noChangeArrowheads="1"/>
          </p:cNvPicPr>
          <p:nvPr/>
        </p:nvPicPr>
        <p:blipFill>
          <a:blip r:embed="rId4"/>
          <a:srcRect/>
          <a:stretch>
            <a:fillRect/>
          </a:stretch>
        </p:blipFill>
        <p:spPr bwMode="auto">
          <a:xfrm>
            <a:off x="3059113" y="1268413"/>
            <a:ext cx="5591175" cy="18002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Workshop activity on Glogster:</a:t>
            </a:r>
            <a:endParaRPr lang="el-GR" b="1" smtClean="0">
              <a:latin typeface="Calibri" pitchFamily="34" charset="0"/>
              <a:ea typeface="Calibri" pitchFamily="34" charset="0"/>
              <a:cs typeface="Calibri" pitchFamily="34" charset="0"/>
            </a:endParaRPr>
          </a:p>
        </p:txBody>
      </p:sp>
      <p:sp>
        <p:nvSpPr>
          <p:cNvPr id="25603" name="Rectangle 3"/>
          <p:cNvSpPr txBox="1">
            <a:spLocks noChangeArrowheads="1"/>
          </p:cNvSpPr>
          <p:nvPr/>
        </p:nvSpPr>
        <p:spPr bwMode="auto">
          <a:xfrm>
            <a:off x="468313" y="836613"/>
            <a:ext cx="8675687" cy="5256212"/>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Go to edu.glogster.com  and create a Glogster account</a:t>
            </a:r>
          </a:p>
          <a:p>
            <a:pPr marL="342900"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Login to your Glogster account</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Create a glog</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Add multimedia objects from the galleries , upload your own and grab a video from your webcam.</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Customize the glog multimedia objects</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Preview your glog</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Save your glog (i.e. name, category, tag, finish/unfinished)</a:t>
            </a:r>
          </a:p>
          <a:p>
            <a:pPr marL="342900"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Share your glog</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Provide the URL address</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Indirectly using  embed HTML code, e.g. in your Twinspace</a:t>
            </a:r>
          </a:p>
          <a:p>
            <a:pPr marL="342900"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Edit your glog</a:t>
            </a:r>
          </a:p>
          <a:p>
            <a:pPr marL="800100" lvl="1"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Change your voice message and/or other features of your voki scene</a:t>
            </a:r>
          </a:p>
          <a:p>
            <a:pPr marL="342900"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Checkout edu glogster’s pay service </a:t>
            </a:r>
            <a:r>
              <a:rPr lang="en-US">
                <a:solidFill>
                  <a:srgbClr val="3333CC"/>
                </a:solidFill>
                <a:latin typeface="Calibri" pitchFamily="34" charset="0"/>
                <a:ea typeface="Tahoma" pitchFamily="34" charset="0"/>
                <a:cs typeface="Calibri" pitchFamily="34" charset="0"/>
                <a:hlinkClick r:id="rId3"/>
              </a:rPr>
              <a:t>features</a:t>
            </a:r>
            <a:endParaRPr lang="en-US">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r>
              <a:rPr lang="en-US">
                <a:solidFill>
                  <a:srgbClr val="3333CC"/>
                </a:solidFill>
                <a:latin typeface="Calibri" pitchFamily="34" charset="0"/>
                <a:ea typeface="Tahoma" pitchFamily="34" charset="0"/>
                <a:cs typeface="Calibri" pitchFamily="34" charset="0"/>
              </a:rPr>
              <a:t>Create student accounts (</a:t>
            </a:r>
            <a:r>
              <a:rPr lang="en-US">
                <a:solidFill>
                  <a:srgbClr val="3333CC"/>
                </a:solidFill>
                <a:latin typeface="Calibri" pitchFamily="34" charset="0"/>
                <a:ea typeface="Tahoma" pitchFamily="34" charset="0"/>
                <a:cs typeface="Calibri" pitchFamily="34" charset="0"/>
                <a:hlinkClick r:id="rId4"/>
              </a:rPr>
              <a:t>one-by-one and excel mass  import tutorial</a:t>
            </a:r>
            <a:r>
              <a:rPr lang="en-US">
                <a:solidFill>
                  <a:srgbClr val="3333CC"/>
                </a:solidFill>
                <a:latin typeface="Calibri" pitchFamily="34" charset="0"/>
                <a:ea typeface="Tahoma" pitchFamily="34" charset="0"/>
                <a:cs typeface="Calibri" pitchFamily="34" charset="0"/>
              </a:rPr>
              <a:t>)</a:t>
            </a:r>
          </a:p>
          <a:p>
            <a:pPr marL="342900" indent="-342900" eaLnBrk="0" hangingPunct="0">
              <a:spcBef>
                <a:spcPct val="20000"/>
              </a:spcBef>
              <a:buClr>
                <a:schemeClr val="hlink"/>
              </a:buClr>
              <a:buSzPct val="120000"/>
            </a:pPr>
            <a:endParaRPr lang="en-US">
              <a:solidFill>
                <a:srgbClr val="3333CC"/>
              </a:solidFill>
              <a:latin typeface="Calibri" pitchFamily="34" charset="0"/>
              <a:ea typeface="Tahoma" pitchFamily="34" charset="0"/>
              <a:cs typeface="Calibri" pitchFamily="34" charset="0"/>
            </a:endParaRPr>
          </a:p>
          <a:p>
            <a:pPr marL="800100" lvl="1" indent="-342900" eaLnBrk="0" hangingPunct="0">
              <a:spcBef>
                <a:spcPct val="20000"/>
              </a:spcBef>
              <a:buClr>
                <a:schemeClr val="hlink"/>
              </a:buClr>
              <a:buSzPct val="120000"/>
              <a:buFont typeface="Arial" charset="0"/>
              <a:buChar char="•"/>
            </a:pPr>
            <a:endParaRPr lang="en-US">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68313" y="-26988"/>
            <a:ext cx="8229600" cy="719138"/>
          </a:xfrm>
        </p:spPr>
        <p:txBody>
          <a:bodyPr/>
          <a:lstStyle/>
          <a:p>
            <a:r>
              <a:rPr lang="en-US" b="1" smtClean="0">
                <a:latin typeface="Calibri" pitchFamily="34" charset="0"/>
                <a:ea typeface="Calibri" pitchFamily="34" charset="0"/>
                <a:cs typeface="Calibri" pitchFamily="34" charset="0"/>
              </a:rPr>
              <a:t>Voki</a:t>
            </a:r>
            <a:endParaRPr lang="el-GR" b="1" smtClean="0">
              <a:latin typeface="Calibri" pitchFamily="34" charset="0"/>
              <a:ea typeface="Calibri" pitchFamily="34" charset="0"/>
              <a:cs typeface="Calibri" pitchFamily="34" charset="0"/>
            </a:endParaRPr>
          </a:p>
        </p:txBody>
      </p:sp>
      <p:sp>
        <p:nvSpPr>
          <p:cNvPr id="5123" name="Rectangle 3"/>
          <p:cNvSpPr>
            <a:spLocks noGrp="1" noChangeArrowheads="1"/>
          </p:cNvSpPr>
          <p:nvPr>
            <p:ph type="body" idx="4294967295"/>
          </p:nvPr>
        </p:nvSpPr>
        <p:spPr>
          <a:xfrm>
            <a:off x="468313" y="909638"/>
            <a:ext cx="5327650" cy="5399087"/>
          </a:xfrm>
        </p:spPr>
        <p:txBody>
          <a:bodyPr/>
          <a:lstStyle/>
          <a:p>
            <a:r>
              <a:rPr lang="en-US" smtClean="0">
                <a:latin typeface="Calibri" pitchFamily="34" charset="0"/>
                <a:ea typeface="Tahoma" pitchFamily="34" charset="0"/>
                <a:cs typeface="Calibri" pitchFamily="34" charset="0"/>
              </a:rPr>
              <a:t>Web 2.0 tool  at  </a:t>
            </a:r>
            <a:r>
              <a:rPr lang="en-US" smtClean="0">
                <a:latin typeface="Calibri" pitchFamily="34" charset="0"/>
                <a:ea typeface="Tahoma" pitchFamily="34" charset="0"/>
                <a:cs typeface="Calibri" pitchFamily="34" charset="0"/>
                <a:hlinkClick r:id="rId3"/>
              </a:rPr>
              <a:t>www.voki.com</a:t>
            </a:r>
            <a:r>
              <a:rPr lang="en-US" smtClean="0">
                <a:latin typeface="Calibri" pitchFamily="34" charset="0"/>
                <a:ea typeface="Tahoma" pitchFamily="34" charset="0"/>
                <a:cs typeface="Calibri" pitchFamily="34" charset="0"/>
              </a:rPr>
              <a:t> based on Adobe Shockwave-Flash technology </a:t>
            </a:r>
          </a:p>
          <a:p>
            <a:pPr lvl="1"/>
            <a:r>
              <a:rPr lang="en-US" sz="1600" smtClean="0">
                <a:latin typeface="Calibri" pitchFamily="34" charset="0"/>
                <a:ea typeface="Tahoma" pitchFamily="34" charset="0"/>
                <a:cs typeface="Calibri" pitchFamily="34" charset="0"/>
              </a:rPr>
              <a:t>Make sure you have  the latest Adobe Flash Player and Adobe Shockwave Player </a:t>
            </a:r>
            <a:r>
              <a:rPr lang="en-US" sz="1600" b="1" smtClean="0">
                <a:latin typeface="Calibri" pitchFamily="34" charset="0"/>
                <a:ea typeface="Tahoma" pitchFamily="34" charset="0"/>
                <a:cs typeface="Calibri" pitchFamily="34" charset="0"/>
              </a:rPr>
              <a:t>plugins</a:t>
            </a:r>
            <a:r>
              <a:rPr lang="en-US" sz="1600" smtClean="0">
                <a:latin typeface="Calibri" pitchFamily="34" charset="0"/>
                <a:ea typeface="Tahoma" pitchFamily="34" charset="0"/>
                <a:cs typeface="Calibri" pitchFamily="34" charset="0"/>
              </a:rPr>
              <a:t> installed  on your browser (</a:t>
            </a:r>
            <a:r>
              <a:rPr lang="en-US" sz="1600" smtClean="0">
                <a:latin typeface="Calibri" pitchFamily="34" charset="0"/>
                <a:ea typeface="Tahoma" pitchFamily="34" charset="0"/>
                <a:cs typeface="Calibri" pitchFamily="34" charset="0"/>
                <a:hlinkClick r:id="rId4"/>
              </a:rPr>
              <a:t>www.adobe.com</a:t>
            </a:r>
            <a:r>
              <a:rPr lang="en-US" sz="1600" smtClean="0">
                <a:latin typeface="Calibri" pitchFamily="34" charset="0"/>
                <a:ea typeface="Tahoma" pitchFamily="34" charset="0"/>
                <a:cs typeface="Calibri" pitchFamily="34" charset="0"/>
              </a:rPr>
              <a:t> )</a:t>
            </a:r>
            <a:endParaRPr lang="en-US" smtClean="0">
              <a:latin typeface="Calibri" pitchFamily="34" charset="0"/>
              <a:ea typeface="Tahoma" pitchFamily="34" charset="0"/>
              <a:cs typeface="Calibri" pitchFamily="34" charset="0"/>
            </a:endParaRPr>
          </a:p>
          <a:p>
            <a:r>
              <a:rPr lang="en-US" smtClean="0">
                <a:latin typeface="Calibri" pitchFamily="34" charset="0"/>
                <a:ea typeface="Tahoma" pitchFamily="34" charset="0"/>
                <a:cs typeface="Calibri" pitchFamily="34" charset="0"/>
              </a:rPr>
              <a:t>FREE service that lets you:</a:t>
            </a:r>
          </a:p>
          <a:p>
            <a:pPr lvl="1"/>
            <a:r>
              <a:rPr lang="en-US" smtClean="0">
                <a:latin typeface="Calibri" pitchFamily="34" charset="0"/>
                <a:ea typeface="Tahoma" pitchFamily="34" charset="0"/>
                <a:cs typeface="Calibri" pitchFamily="34" charset="0"/>
              </a:rPr>
              <a:t>Create customized avatars.</a:t>
            </a:r>
          </a:p>
          <a:p>
            <a:pPr lvl="1"/>
            <a:r>
              <a:rPr lang="en-US" smtClean="0">
                <a:latin typeface="Calibri" pitchFamily="34" charset="0"/>
                <a:ea typeface="Tahoma" pitchFamily="34" charset="0"/>
                <a:cs typeface="Calibri" pitchFamily="34" charset="0"/>
              </a:rPr>
              <a:t>Add voice to your Voki avatars.</a:t>
            </a:r>
          </a:p>
          <a:p>
            <a:pPr lvl="1"/>
            <a:r>
              <a:rPr lang="en-US" smtClean="0">
                <a:latin typeface="Calibri" pitchFamily="34" charset="0"/>
                <a:ea typeface="Tahoma" pitchFamily="34" charset="0"/>
                <a:cs typeface="Calibri" pitchFamily="34" charset="0"/>
              </a:rPr>
              <a:t>Post your Voki to any blog, website, or profile.</a:t>
            </a:r>
          </a:p>
          <a:p>
            <a:pPr lvl="1"/>
            <a:r>
              <a:rPr lang="en-US" smtClean="0">
                <a:latin typeface="Calibri" pitchFamily="34" charset="0"/>
                <a:ea typeface="Tahoma" pitchFamily="34" charset="0"/>
                <a:cs typeface="Calibri" pitchFamily="34" charset="0"/>
              </a:rPr>
              <a:t>Take advantage of Voki's learning resources.</a:t>
            </a:r>
          </a:p>
          <a:p>
            <a:r>
              <a:rPr lang="en-US" smtClean="0">
                <a:latin typeface="Calibri" pitchFamily="34" charset="0"/>
                <a:ea typeface="Tahoma" pitchFamily="34" charset="0"/>
                <a:cs typeface="Calibri" pitchFamily="34" charset="0"/>
              </a:rPr>
              <a:t>“Voki classroom”- pay service to manage class</a:t>
            </a:r>
          </a:p>
          <a:p>
            <a:pPr lvl="1"/>
            <a:r>
              <a:rPr lang="en-US" sz="1600" smtClean="0">
                <a:latin typeface="Calibri" pitchFamily="34" charset="0"/>
                <a:ea typeface="Tahoma" pitchFamily="34" charset="0"/>
                <a:cs typeface="Calibri" pitchFamily="34" charset="0"/>
              </a:rPr>
              <a:t>Manage Students, Manage Classes &amp; Lessons, Review Vokis, Showcase, Support</a:t>
            </a:r>
          </a:p>
        </p:txBody>
      </p:sp>
      <p:pic>
        <p:nvPicPr>
          <p:cNvPr id="16387" name="Picture 3"/>
          <p:cNvPicPr>
            <a:picLocks noChangeAspect="1" noChangeArrowheads="1"/>
          </p:cNvPicPr>
          <p:nvPr/>
        </p:nvPicPr>
        <p:blipFill>
          <a:blip r:embed="rId5" cstate="print"/>
          <a:srcRect l="4756" t="3636" r="4870" b="5455"/>
          <a:stretch>
            <a:fillRect/>
          </a:stretch>
        </p:blipFill>
        <p:spPr bwMode="auto">
          <a:xfrm>
            <a:off x="5796136" y="1268760"/>
            <a:ext cx="2736304"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p:cNvPicPr>
            <a:picLocks noChangeAspect="1" noChangeArrowheads="1"/>
          </p:cNvPicPr>
          <p:nvPr/>
        </p:nvPicPr>
        <p:blipFill>
          <a:blip r:embed="rId6" cstate="print"/>
          <a:srcRect l="11278" t="12087" r="14115" b="13001"/>
          <a:stretch>
            <a:fillRect/>
          </a:stretch>
        </p:blipFill>
        <p:spPr bwMode="auto">
          <a:xfrm>
            <a:off x="5724128" y="1196752"/>
            <a:ext cx="2808312" cy="3795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9" name="Picture 5"/>
          <p:cNvPicPr>
            <a:picLocks noChangeAspect="1" noChangeArrowheads="1"/>
          </p:cNvPicPr>
          <p:nvPr/>
        </p:nvPicPr>
        <p:blipFill>
          <a:blip r:embed="rId7" cstate="print"/>
          <a:srcRect/>
          <a:stretch>
            <a:fillRect/>
          </a:stretch>
        </p:blipFill>
        <p:spPr bwMode="auto">
          <a:xfrm>
            <a:off x="5652120" y="1196752"/>
            <a:ext cx="2924376" cy="390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6387"/>
                                        </p:tgtEl>
                                      </p:cBhvr>
                                    </p:animEffect>
                                    <p:set>
                                      <p:cBhvr>
                                        <p:cTn id="12" dur="1" fill="hold">
                                          <p:stCondLst>
                                            <p:cond delay="1999"/>
                                          </p:stCondLst>
                                        </p:cTn>
                                        <p:tgtEl>
                                          <p:spTgt spid="1638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2000"/>
                                        <p:tgtEl>
                                          <p:spTgt spid="163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16388"/>
                                        </p:tgtEl>
                                      </p:cBhvr>
                                    </p:animEffect>
                                    <p:set>
                                      <p:cBhvr>
                                        <p:cTn id="20" dur="1" fill="hold">
                                          <p:stCondLst>
                                            <p:cond delay="1999"/>
                                          </p:stCondLst>
                                        </p:cTn>
                                        <p:tgtEl>
                                          <p:spTgt spid="1638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fade">
                                      <p:cBhvr>
                                        <p:cTn id="23"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The Voki website</a:t>
            </a:r>
            <a:endParaRPr lang="el-GR" b="1" smtClean="0">
              <a:latin typeface="Calibri" pitchFamily="34" charset="0"/>
              <a:ea typeface="Calibri" pitchFamily="34" charset="0"/>
              <a:cs typeface="Calibri" pitchFamily="34" charset="0"/>
            </a:endParaRPr>
          </a:p>
        </p:txBody>
      </p:sp>
      <p:pic>
        <p:nvPicPr>
          <p:cNvPr id="6147" name="Picture 2"/>
          <p:cNvPicPr>
            <a:picLocks noChangeAspect="1" noChangeArrowheads="1"/>
          </p:cNvPicPr>
          <p:nvPr/>
        </p:nvPicPr>
        <p:blipFill>
          <a:blip r:embed="rId3"/>
          <a:srcRect/>
          <a:stretch>
            <a:fillRect/>
          </a:stretch>
        </p:blipFill>
        <p:spPr bwMode="auto">
          <a:xfrm>
            <a:off x="1763713" y="836613"/>
            <a:ext cx="6048375" cy="51323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3779912" y="980728"/>
            <a:ext cx="4824536" cy="4294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1"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Step 1: Create a free Voki account</a:t>
            </a:r>
            <a:endParaRPr lang="el-GR" b="1" smtClean="0">
              <a:latin typeface="Calibri" pitchFamily="34" charset="0"/>
              <a:ea typeface="Calibri" pitchFamily="34" charset="0"/>
              <a:cs typeface="Calibri" pitchFamily="34" charset="0"/>
            </a:endParaRPr>
          </a:p>
        </p:txBody>
      </p:sp>
      <p:sp>
        <p:nvSpPr>
          <p:cNvPr id="7172" name="Rectangle 3"/>
          <p:cNvSpPr>
            <a:spLocks noGrp="1" noChangeArrowheads="1"/>
          </p:cNvSpPr>
          <p:nvPr>
            <p:ph type="body" idx="4294967295"/>
          </p:nvPr>
        </p:nvSpPr>
        <p:spPr>
          <a:xfrm>
            <a:off x="468313" y="908050"/>
            <a:ext cx="3240087" cy="5184775"/>
          </a:xfrm>
        </p:spPr>
        <p:txBody>
          <a:bodyPr/>
          <a:lstStyle/>
          <a:p>
            <a:r>
              <a:rPr lang="en-US" sz="2400" smtClean="0">
                <a:latin typeface="Calibri" pitchFamily="34" charset="0"/>
                <a:ea typeface="Tahoma" pitchFamily="34" charset="0"/>
                <a:cs typeface="Calibri" pitchFamily="34" charset="0"/>
              </a:rPr>
              <a:t>Click on “GET VOKI” </a:t>
            </a:r>
            <a:r>
              <a:rPr lang="de-DE" sz="2400" smtClean="0">
                <a:latin typeface="Calibri" pitchFamily="34" charset="0"/>
                <a:ea typeface="Tahoma" pitchFamily="34" charset="0"/>
                <a:cs typeface="Calibri" pitchFamily="34" charset="0"/>
              </a:rPr>
              <a:t>button</a:t>
            </a:r>
            <a:endParaRPr lang="en-US" sz="2400" smtClean="0">
              <a:latin typeface="Calibri" pitchFamily="34" charset="0"/>
              <a:ea typeface="Tahoma" pitchFamily="34" charset="0"/>
              <a:cs typeface="Calibri" pitchFamily="34" charset="0"/>
            </a:endParaRPr>
          </a:p>
          <a:p>
            <a:r>
              <a:rPr lang="en-US" sz="2400" smtClean="0">
                <a:latin typeface="Calibri" pitchFamily="34" charset="0"/>
                <a:ea typeface="Tahoma" pitchFamily="34" charset="0"/>
                <a:cs typeface="Calibri" pitchFamily="34" charset="0"/>
              </a:rPr>
              <a:t>Fill out the “Create your Voki Account” form</a:t>
            </a:r>
          </a:p>
          <a:p>
            <a:r>
              <a:rPr lang="en-US" sz="2400" smtClean="0">
                <a:latin typeface="Calibri" pitchFamily="34" charset="0"/>
                <a:ea typeface="Tahoma" pitchFamily="34" charset="0"/>
                <a:cs typeface="Calibri" pitchFamily="34" charset="0"/>
              </a:rPr>
              <a:t>Use a valid email account </a:t>
            </a:r>
          </a:p>
          <a:p>
            <a:r>
              <a:rPr lang="en-US" sz="2400" smtClean="0">
                <a:latin typeface="Calibri" pitchFamily="34" charset="0"/>
                <a:ea typeface="Tahoma" pitchFamily="34" charset="0"/>
                <a:cs typeface="Calibri" pitchFamily="34" charset="0"/>
              </a:rPr>
              <a:t>Activate your Voki account  following the  respective link inside the notification email.</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806450" y="115888"/>
            <a:ext cx="8229600" cy="719137"/>
          </a:xfrm>
        </p:spPr>
        <p:txBody>
          <a:bodyPr/>
          <a:lstStyle/>
          <a:p>
            <a:r>
              <a:rPr lang="en-US" b="1" smtClean="0">
                <a:latin typeface="Calibri" pitchFamily="34" charset="0"/>
                <a:ea typeface="Calibri" pitchFamily="34" charset="0"/>
                <a:cs typeface="Calibri" pitchFamily="34" charset="0"/>
              </a:rPr>
              <a:t>Step 2: Create and customize your Voki scene</a:t>
            </a:r>
            <a:endParaRPr lang="el-GR" b="1" smtClean="0">
              <a:latin typeface="Calibri" pitchFamily="34" charset="0"/>
              <a:ea typeface="Calibri" pitchFamily="34" charset="0"/>
              <a:cs typeface="Calibri" pitchFamily="34" charset="0"/>
            </a:endParaRPr>
          </a:p>
        </p:txBody>
      </p:sp>
      <p:pic>
        <p:nvPicPr>
          <p:cNvPr id="5" name="Picture 2"/>
          <p:cNvPicPr>
            <a:picLocks noChangeAspect="1" noChangeArrowheads="1"/>
          </p:cNvPicPr>
          <p:nvPr/>
        </p:nvPicPr>
        <p:blipFill>
          <a:blip r:embed="rId3" cstate="print"/>
          <a:srcRect r="35454"/>
          <a:stretch>
            <a:fillRect/>
          </a:stretch>
        </p:blipFill>
        <p:spPr bwMode="auto">
          <a:xfrm>
            <a:off x="3707904" y="1052736"/>
            <a:ext cx="5256584" cy="4248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6" name="Rectangle 3"/>
          <p:cNvSpPr txBox="1">
            <a:spLocks noChangeArrowheads="1"/>
          </p:cNvSpPr>
          <p:nvPr/>
        </p:nvSpPr>
        <p:spPr bwMode="auto">
          <a:xfrm>
            <a:off x="468313" y="908050"/>
            <a:ext cx="3598862" cy="5184775"/>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Character Style </a:t>
            </a:r>
          </a:p>
          <a:p>
            <a:pPr marL="800100" lvl="1" indent="-342900" eaLnBrk="0" hangingPunct="0">
              <a:spcBef>
                <a:spcPct val="20000"/>
              </a:spcBef>
              <a:buClr>
                <a:schemeClr val="hlink"/>
              </a:buClr>
              <a:buSzPct val="120000"/>
            </a:pPr>
            <a:r>
              <a:rPr lang="en-US" sz="2000">
                <a:solidFill>
                  <a:srgbClr val="3333CC"/>
                </a:solidFill>
                <a:latin typeface="Calibri" pitchFamily="34" charset="0"/>
                <a:ea typeface="Tahoma" pitchFamily="34" charset="0"/>
                <a:cs typeface="Calibri" pitchFamily="34" charset="0"/>
              </a:rPr>
              <a:t>	</a:t>
            </a:r>
            <a:r>
              <a:rPr lang="en-US">
                <a:solidFill>
                  <a:srgbClr val="3333CC"/>
                </a:solidFill>
                <a:latin typeface="Calibri" pitchFamily="34" charset="0"/>
                <a:ea typeface="Tahoma" pitchFamily="34" charset="0"/>
                <a:cs typeface="Calibri" pitchFamily="34" charset="0"/>
              </a:rPr>
              <a:t>Select a character from one of our many styles: Classic, Animals, Oddballs and more! </a:t>
            </a:r>
            <a:endParaRPr lang="en-US" sz="2000">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Customization </a:t>
            </a:r>
          </a:p>
          <a:p>
            <a:pPr marL="800100" lvl="2" indent="-342900" eaLnBrk="0" hangingPunct="0">
              <a:spcBef>
                <a:spcPct val="20000"/>
              </a:spcBef>
              <a:buClr>
                <a:schemeClr val="hlink"/>
              </a:buClr>
              <a:buSzPct val="120000"/>
            </a:pPr>
            <a:r>
              <a:rPr lang="en-US" sz="2000">
                <a:solidFill>
                  <a:srgbClr val="3333CC"/>
                </a:solidFill>
                <a:latin typeface="Calibri" pitchFamily="34" charset="0"/>
                <a:ea typeface="Tahoma" pitchFamily="34" charset="0"/>
                <a:cs typeface="Calibri" pitchFamily="34" charset="0"/>
              </a:rPr>
              <a:t>	</a:t>
            </a:r>
            <a:r>
              <a:rPr lang="en-US">
                <a:solidFill>
                  <a:srgbClr val="3333CC"/>
                </a:solidFill>
                <a:latin typeface="Calibri" pitchFamily="34" charset="0"/>
                <a:ea typeface="Tahoma" pitchFamily="34" charset="0"/>
                <a:cs typeface="Calibri" pitchFamily="34" charset="0"/>
              </a:rPr>
              <a:t>Change the look, clothing and accessories. </a:t>
            </a:r>
            <a:endParaRPr lang="en-US" sz="2000">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Voice </a:t>
            </a:r>
          </a:p>
          <a:p>
            <a:pPr marL="800100" lvl="2" indent="-342900" eaLnBrk="0" hangingPunct="0">
              <a:spcBef>
                <a:spcPct val="20000"/>
              </a:spcBef>
              <a:buClr>
                <a:schemeClr val="hlink"/>
              </a:buClr>
              <a:buSzPct val="120000"/>
            </a:pPr>
            <a:r>
              <a:rPr lang="en-US" sz="2000">
                <a:solidFill>
                  <a:srgbClr val="3333CC"/>
                </a:solidFill>
                <a:latin typeface="Calibri" pitchFamily="34" charset="0"/>
                <a:ea typeface="Tahoma" pitchFamily="34" charset="0"/>
                <a:cs typeface="Calibri" pitchFamily="34" charset="0"/>
              </a:rPr>
              <a:t>	</a:t>
            </a:r>
            <a:r>
              <a:rPr lang="en-US">
                <a:solidFill>
                  <a:srgbClr val="3333CC"/>
                </a:solidFill>
                <a:latin typeface="Calibri" pitchFamily="34" charset="0"/>
                <a:ea typeface="Tahoma" pitchFamily="34" charset="0"/>
                <a:cs typeface="Calibri" pitchFamily="34" charset="0"/>
              </a:rPr>
              <a:t>Add your own voice via phone, microphone, text to speech or upload a file. </a:t>
            </a:r>
            <a:endParaRPr lang="en-US" sz="2000">
              <a:solidFill>
                <a:srgbClr val="3333CC"/>
              </a:solidFill>
              <a:latin typeface="Calibri" pitchFamily="34" charset="0"/>
              <a:ea typeface="Tahoma" pitchFamily="34" charset="0"/>
              <a:cs typeface="Calibri" pitchFamily="34" charset="0"/>
            </a:endParaRP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Background </a:t>
            </a:r>
          </a:p>
          <a:p>
            <a:pPr marL="800100" lvl="2" indent="-342900" eaLnBrk="0" hangingPunct="0">
              <a:spcBef>
                <a:spcPct val="20000"/>
              </a:spcBef>
              <a:buClr>
                <a:schemeClr val="hlink"/>
              </a:buClr>
              <a:buSzPct val="120000"/>
            </a:pPr>
            <a:r>
              <a:rPr lang="en-US" sz="2000">
                <a:solidFill>
                  <a:srgbClr val="3333CC"/>
                </a:solidFill>
                <a:latin typeface="Calibri" pitchFamily="34" charset="0"/>
                <a:ea typeface="Tahoma" pitchFamily="34" charset="0"/>
                <a:cs typeface="Calibri" pitchFamily="34" charset="0"/>
              </a:rPr>
              <a:t>	</a:t>
            </a:r>
            <a:r>
              <a:rPr lang="en-US">
                <a:solidFill>
                  <a:srgbClr val="3333CC"/>
                </a:solidFill>
                <a:latin typeface="Calibri" pitchFamily="34" charset="0"/>
                <a:ea typeface="Tahoma" pitchFamily="34" charset="0"/>
                <a:cs typeface="Calibri" pitchFamily="34" charset="0"/>
              </a:rPr>
              <a:t>Choose a background from our library or upload your own. </a:t>
            </a:r>
            <a:endParaRPr lang="en-US" sz="2000">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90550" y="44450"/>
            <a:ext cx="8229600" cy="719138"/>
          </a:xfrm>
        </p:spPr>
        <p:txBody>
          <a:bodyPr/>
          <a:lstStyle/>
          <a:p>
            <a:r>
              <a:rPr lang="en-US" b="1" smtClean="0">
                <a:latin typeface="Calibri" pitchFamily="34" charset="0"/>
                <a:ea typeface="Calibri" pitchFamily="34" charset="0"/>
                <a:cs typeface="Calibri" pitchFamily="34" charset="0"/>
              </a:rPr>
              <a:t>Step 3: Save and Publish your Voki scene</a:t>
            </a:r>
            <a:endParaRPr lang="el-GR" b="1" smtClean="0">
              <a:latin typeface="Calibri" pitchFamily="34" charset="0"/>
              <a:ea typeface="Calibri" pitchFamily="34" charset="0"/>
              <a:cs typeface="Calibri" pitchFamily="34" charset="0"/>
            </a:endParaRPr>
          </a:p>
        </p:txBody>
      </p:sp>
      <p:sp>
        <p:nvSpPr>
          <p:cNvPr id="9219" name="Rectangle 3"/>
          <p:cNvSpPr txBox="1">
            <a:spLocks noChangeArrowheads="1"/>
          </p:cNvSpPr>
          <p:nvPr/>
        </p:nvSpPr>
        <p:spPr bwMode="auto">
          <a:xfrm>
            <a:off x="468313" y="908050"/>
            <a:ext cx="3598862" cy="5184775"/>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400">
                <a:solidFill>
                  <a:srgbClr val="3333CC"/>
                </a:solidFill>
                <a:latin typeface="Calibri" pitchFamily="34" charset="0"/>
                <a:ea typeface="Tahoma" pitchFamily="34" charset="0"/>
                <a:cs typeface="Calibri" pitchFamily="34" charset="0"/>
              </a:rPr>
              <a:t>Name your Voki scene and save it inside your Voki account</a:t>
            </a:r>
          </a:p>
          <a:p>
            <a:pPr marL="342900" indent="-342900" eaLnBrk="0" hangingPunct="0">
              <a:spcBef>
                <a:spcPct val="20000"/>
              </a:spcBef>
              <a:buClr>
                <a:schemeClr val="hlink"/>
              </a:buClr>
              <a:buSzPct val="120000"/>
              <a:buFont typeface="Arial" charset="0"/>
              <a:buChar char="•"/>
            </a:pPr>
            <a:r>
              <a:rPr lang="en-US" sz="2400">
                <a:solidFill>
                  <a:srgbClr val="3333CC"/>
                </a:solidFill>
                <a:latin typeface="Calibri" pitchFamily="34" charset="0"/>
                <a:ea typeface="Tahoma" pitchFamily="34" charset="0"/>
                <a:cs typeface="Calibri" pitchFamily="34" charset="0"/>
              </a:rPr>
              <a:t>Add  your Voki to a website</a:t>
            </a:r>
          </a:p>
          <a:p>
            <a:pPr marL="800100" lvl="1" indent="-342900" eaLnBrk="0" hangingPunct="0">
              <a:spcBef>
                <a:spcPct val="20000"/>
              </a:spcBef>
              <a:buClr>
                <a:schemeClr val="hlink"/>
              </a:buClr>
              <a:buSzPct val="120000"/>
              <a:buFont typeface="Arial" charset="0"/>
              <a:buChar char="•"/>
            </a:pPr>
            <a:r>
              <a:rPr lang="en-US" sz="2400">
                <a:solidFill>
                  <a:srgbClr val="3333CC"/>
                </a:solidFill>
                <a:latin typeface="Calibri" pitchFamily="34" charset="0"/>
                <a:ea typeface="Tahoma" pitchFamily="34" charset="0"/>
                <a:cs typeface="Calibri" pitchFamily="34" charset="0"/>
              </a:rPr>
              <a:t>Directly posting it to a website (i.e. Facebook, blogspot, twitter, etc.)</a:t>
            </a:r>
          </a:p>
          <a:p>
            <a:pPr marL="800100" lvl="1" indent="-342900" eaLnBrk="0" hangingPunct="0">
              <a:spcBef>
                <a:spcPct val="20000"/>
              </a:spcBef>
              <a:buClr>
                <a:schemeClr val="hlink"/>
              </a:buClr>
              <a:buSzPct val="120000"/>
              <a:buFont typeface="Arial" charset="0"/>
              <a:buChar char="•"/>
            </a:pPr>
            <a:r>
              <a:rPr lang="en-US" sz="2400">
                <a:solidFill>
                  <a:srgbClr val="3333CC"/>
                </a:solidFill>
                <a:latin typeface="Calibri" pitchFamily="34" charset="0"/>
                <a:ea typeface="Tahoma" pitchFamily="34" charset="0"/>
                <a:cs typeface="Calibri" pitchFamily="34" charset="0"/>
              </a:rPr>
              <a:t>Indirectly posting it by copying/pasting the HTML code</a:t>
            </a:r>
          </a:p>
        </p:txBody>
      </p:sp>
      <p:pic>
        <p:nvPicPr>
          <p:cNvPr id="20482" name="Picture 2"/>
          <p:cNvPicPr>
            <a:picLocks noChangeAspect="1" noChangeArrowheads="1"/>
          </p:cNvPicPr>
          <p:nvPr/>
        </p:nvPicPr>
        <p:blipFill>
          <a:blip r:embed="rId3"/>
          <a:srcRect l="49641" t="2757" r="1636"/>
          <a:stretch>
            <a:fillRect/>
          </a:stretch>
        </p:blipFill>
        <p:spPr bwMode="auto">
          <a:xfrm>
            <a:off x="4787900" y="836613"/>
            <a:ext cx="3816350" cy="5078412"/>
          </a:xfrm>
          <a:prstGeom prst="rect">
            <a:avLst/>
          </a:prstGeom>
          <a:noFill/>
          <a:ln w="9525">
            <a:noFill/>
            <a:miter lim="800000"/>
            <a:headEnd/>
            <a:tailEnd/>
          </a:ln>
        </p:spPr>
      </p:pic>
      <p:pic>
        <p:nvPicPr>
          <p:cNvPr id="20485" name="Picture 5"/>
          <p:cNvPicPr>
            <a:picLocks noChangeAspect="1" noChangeArrowheads="1"/>
          </p:cNvPicPr>
          <p:nvPr/>
        </p:nvPicPr>
        <p:blipFill>
          <a:blip r:embed="rId4"/>
          <a:srcRect/>
          <a:stretch>
            <a:fillRect/>
          </a:stretch>
        </p:blipFill>
        <p:spPr bwMode="auto">
          <a:xfrm>
            <a:off x="4046538" y="1196975"/>
            <a:ext cx="5019675" cy="40608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20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0485"/>
                                        </p:tgtEl>
                                      </p:cBhvr>
                                    </p:animEffect>
                                    <p:set>
                                      <p:cBhvr>
                                        <p:cTn id="12" dur="1" fill="hold">
                                          <p:stCondLst>
                                            <p:cond delay="1999"/>
                                          </p:stCondLst>
                                        </p:cTn>
                                        <p:tgtEl>
                                          <p:spTgt spid="2048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l="1195" t="1456" r="2138" b="2466"/>
          <a:stretch>
            <a:fillRect/>
          </a:stretch>
        </p:blipFill>
        <p:spPr bwMode="auto">
          <a:xfrm>
            <a:off x="684213" y="1042988"/>
            <a:ext cx="8261350" cy="4911725"/>
          </a:xfrm>
          <a:prstGeom prst="rect">
            <a:avLst/>
          </a:prstGeom>
          <a:noFill/>
          <a:ln w="9525">
            <a:noFill/>
            <a:miter lim="800000"/>
            <a:headEnd/>
            <a:tailEnd/>
          </a:ln>
        </p:spPr>
      </p:pic>
      <p:sp>
        <p:nvSpPr>
          <p:cNvPr id="10243" name="Rectangle 2"/>
          <p:cNvSpPr>
            <a:spLocks noGrp="1" noChangeArrowheads="1"/>
          </p:cNvSpPr>
          <p:nvPr>
            <p:ph type="title" idx="4294967295"/>
          </p:nvPr>
        </p:nvSpPr>
        <p:spPr>
          <a:xfrm>
            <a:off x="457200" y="44450"/>
            <a:ext cx="8229600" cy="719138"/>
          </a:xfrm>
        </p:spPr>
        <p:txBody>
          <a:bodyPr/>
          <a:lstStyle/>
          <a:p>
            <a:r>
              <a:rPr lang="en-US" b="1" smtClean="0">
                <a:latin typeface="Calibri" pitchFamily="34" charset="0"/>
                <a:ea typeface="Calibri" pitchFamily="34" charset="0"/>
                <a:cs typeface="Calibri" pitchFamily="34" charset="0"/>
              </a:rPr>
              <a:t>Step 4: Edit your Voki scene</a:t>
            </a:r>
            <a:endParaRPr lang="el-GR" b="1" smtClean="0">
              <a:latin typeface="Calibri" pitchFamily="34" charset="0"/>
              <a:ea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188913"/>
            <a:ext cx="8229600" cy="719137"/>
          </a:xfrm>
        </p:spPr>
        <p:txBody>
          <a:bodyPr/>
          <a:lstStyle/>
          <a:p>
            <a:r>
              <a:rPr lang="en-US" b="1" smtClean="0">
                <a:latin typeface="Calibri" pitchFamily="34" charset="0"/>
                <a:ea typeface="Calibri" pitchFamily="34" charset="0"/>
                <a:cs typeface="Calibri" pitchFamily="34" charset="0"/>
              </a:rPr>
              <a:t>Workshop activity on Voki:</a:t>
            </a:r>
            <a:endParaRPr lang="el-GR" b="1" smtClean="0">
              <a:latin typeface="Calibri" pitchFamily="34" charset="0"/>
              <a:ea typeface="Calibri" pitchFamily="34" charset="0"/>
              <a:cs typeface="Calibri" pitchFamily="34" charset="0"/>
            </a:endParaRPr>
          </a:p>
        </p:txBody>
      </p:sp>
      <p:sp>
        <p:nvSpPr>
          <p:cNvPr id="11267" name="Rectangle 3"/>
          <p:cNvSpPr txBox="1">
            <a:spLocks noChangeArrowheads="1"/>
          </p:cNvSpPr>
          <p:nvPr/>
        </p:nvSpPr>
        <p:spPr bwMode="auto">
          <a:xfrm>
            <a:off x="468313" y="908050"/>
            <a:ext cx="7991475" cy="5184775"/>
          </a:xfrm>
          <a:prstGeom prst="rect">
            <a:avLst/>
          </a:prstGeom>
          <a:noFill/>
          <a:ln w="9525">
            <a:noFill/>
            <a:miter lim="800000"/>
            <a:headEnd/>
            <a:tailEnd/>
          </a:ln>
        </p:spPr>
        <p:txBody>
          <a:bodyPr/>
          <a:lstStyle/>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Checkout </a:t>
            </a:r>
            <a:r>
              <a:rPr lang="en-US" sz="2000">
                <a:solidFill>
                  <a:srgbClr val="3333CC"/>
                </a:solidFill>
                <a:latin typeface="Calibri" pitchFamily="34" charset="0"/>
                <a:ea typeface="Tahoma" pitchFamily="34" charset="0"/>
                <a:cs typeface="Calibri" pitchFamily="34" charset="0"/>
                <a:hlinkClick r:id="rId3"/>
              </a:rPr>
              <a:t>our voki </a:t>
            </a:r>
            <a:r>
              <a:rPr lang="en-US" sz="2000">
                <a:solidFill>
                  <a:srgbClr val="3333CC"/>
                </a:solidFill>
                <a:latin typeface="Calibri" pitchFamily="34" charset="0"/>
                <a:ea typeface="Tahoma" pitchFamily="34" charset="0"/>
                <a:cs typeface="Calibri" pitchFamily="34" charset="0"/>
              </a:rPr>
              <a:t>on the CS Kleitoria Twinspace</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Goto </a:t>
            </a:r>
            <a:r>
              <a:rPr lang="en-US" sz="2000">
                <a:solidFill>
                  <a:srgbClr val="3333CC"/>
                </a:solidFill>
                <a:latin typeface="Calibri" pitchFamily="34" charset="0"/>
                <a:ea typeface="Tahoma" pitchFamily="34" charset="0"/>
                <a:cs typeface="Calibri" pitchFamily="34" charset="0"/>
                <a:hlinkClick r:id="rId4"/>
              </a:rPr>
              <a:t>www.voki.com</a:t>
            </a:r>
            <a:r>
              <a:rPr lang="en-US" sz="2000">
                <a:solidFill>
                  <a:srgbClr val="3333CC"/>
                </a:solidFill>
                <a:latin typeface="Calibri" pitchFamily="34" charset="0"/>
                <a:ea typeface="Tahoma" pitchFamily="34" charset="0"/>
                <a:cs typeface="Calibri" pitchFamily="34" charset="0"/>
              </a:rPr>
              <a:t>  and create a Voki account</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Login to your Voki account</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Create a voki scene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Customize  the voki character using all features at least once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Upload files for background and/or voice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Alternatively record your voice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Save your voki scene</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Publish your voki scene</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Directly to a social network website, e.g. FaceBook</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Indirectly using HTML code, e.g. to your Twinspace</a:t>
            </a:r>
          </a:p>
          <a:p>
            <a:pPr marL="342900"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Edit your voki</a:t>
            </a:r>
          </a:p>
          <a:p>
            <a:pPr marL="800100" lvl="1" indent="-342900" eaLnBrk="0" hangingPunct="0">
              <a:spcBef>
                <a:spcPct val="20000"/>
              </a:spcBef>
              <a:buClr>
                <a:schemeClr val="hlink"/>
              </a:buClr>
              <a:buSzPct val="120000"/>
              <a:buFont typeface="Arial" charset="0"/>
              <a:buChar char="•"/>
            </a:pPr>
            <a:r>
              <a:rPr lang="en-US" sz="2000">
                <a:solidFill>
                  <a:srgbClr val="3333CC"/>
                </a:solidFill>
                <a:latin typeface="Calibri" pitchFamily="34" charset="0"/>
                <a:ea typeface="Tahoma" pitchFamily="34" charset="0"/>
                <a:cs typeface="Calibri" pitchFamily="34" charset="0"/>
              </a:rPr>
              <a:t>Change your voice message and/or other features of your voki scene</a:t>
            </a:r>
          </a:p>
          <a:p>
            <a:pPr marL="342900" indent="-342900" eaLnBrk="0" hangingPunct="0">
              <a:spcBef>
                <a:spcPct val="20000"/>
              </a:spcBef>
              <a:buClr>
                <a:schemeClr val="hlink"/>
              </a:buClr>
              <a:buSzPct val="120000"/>
            </a:pPr>
            <a:endParaRPr lang="en-US" sz="2000">
              <a:solidFill>
                <a:srgbClr val="3333CC"/>
              </a:solidFill>
              <a:latin typeface="Calibri" pitchFamily="34" charset="0"/>
              <a:ea typeface="Tahoma" pitchFamily="34" charset="0"/>
              <a:cs typeface="Calibri" pitchFamily="34" charset="0"/>
            </a:endParaRPr>
          </a:p>
          <a:p>
            <a:pPr marL="800100" lvl="1" indent="-342900" eaLnBrk="0" hangingPunct="0">
              <a:spcBef>
                <a:spcPct val="20000"/>
              </a:spcBef>
              <a:buClr>
                <a:schemeClr val="hlink"/>
              </a:buClr>
              <a:buSzPct val="120000"/>
              <a:buFont typeface="Arial" charset="0"/>
              <a:buChar char="•"/>
            </a:pPr>
            <a:endParaRPr lang="en-US" sz="2000">
              <a:solidFill>
                <a:srgbClr val="3333CC"/>
              </a:solidFill>
              <a:latin typeface="Calibri" pitchFamily="34" charset="0"/>
              <a:ea typeface="Tahoma"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Ωκεανός">
  <a:themeElements>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2_Ωκεανός">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Ωκεανός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Ωκεανός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Ωκεανός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Ωκεανός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Ωκεανός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Ωκεανός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Ωκεανός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Ωκεανός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4276</TotalTime>
  <Words>1025</Words>
  <Application>Microsoft Office PowerPoint</Application>
  <PresentationFormat>Προβολή στην οθόνη (4:3)</PresentationFormat>
  <Paragraphs>142</Paragraphs>
  <Slides>23</Slides>
  <Notes>23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Tahoma</vt:lpstr>
      <vt:lpstr>Wingdings</vt:lpstr>
      <vt:lpstr>Calibri</vt:lpstr>
      <vt:lpstr>2_Ωκεανός</vt:lpstr>
      <vt:lpstr>Web 2.0 tools – An introduction to Voki and Glogster    Workshop activities at CS Kleitoria 2011 Sakis Pantazis – Hellenic NSS</vt:lpstr>
      <vt:lpstr>Avatar</vt:lpstr>
      <vt:lpstr>Voki</vt:lpstr>
      <vt:lpstr>The Voki website</vt:lpstr>
      <vt:lpstr>Step 1: Create a free Voki account</vt:lpstr>
      <vt:lpstr>Step 2: Create and customize your Voki scene</vt:lpstr>
      <vt:lpstr>Step 3: Save and Publish your Voki scene</vt:lpstr>
      <vt:lpstr>Step 4: Edit your Voki scene</vt:lpstr>
      <vt:lpstr>Workshop activity on Voki:</vt:lpstr>
      <vt:lpstr>Blog</vt:lpstr>
      <vt:lpstr>Glogster</vt:lpstr>
      <vt:lpstr>edu.gloster.com</vt:lpstr>
      <vt:lpstr>Glog samples</vt:lpstr>
      <vt:lpstr>Step 1: Create an edu glogster account</vt:lpstr>
      <vt:lpstr>Step 2: Start a glog/poster</vt:lpstr>
      <vt:lpstr>Step 3a (i): Adding gallery multimedia objects</vt:lpstr>
      <vt:lpstr>Step 3a(ii): Adding your multimedia objects</vt:lpstr>
      <vt:lpstr>Step 3b: Edit multimedia objects</vt:lpstr>
      <vt:lpstr>Step 3c: Customize multimedia objects</vt:lpstr>
      <vt:lpstr>Step 4: Main menu bar</vt:lpstr>
      <vt:lpstr>Step 5: Save and publish your glog</vt:lpstr>
      <vt:lpstr>Step 5: Embed it in your web page</vt:lpstr>
      <vt:lpstr>Workshop activity on Glogster: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winuser</dc:creator>
  <cp:lastModifiedBy>Quest User</cp:lastModifiedBy>
  <cp:revision>263</cp:revision>
  <dcterms:created xsi:type="dcterms:W3CDTF">2008-11-04T08:51:09Z</dcterms:created>
  <dcterms:modified xsi:type="dcterms:W3CDTF">2011-11-30T14:08:12Z</dcterms:modified>
</cp:coreProperties>
</file>